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307" r:id="rId6"/>
    <p:sldId id="308" r:id="rId7"/>
    <p:sldId id="262" r:id="rId8"/>
    <p:sldId id="263" r:id="rId9"/>
    <p:sldId id="309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301" r:id="rId22"/>
  </p:sldIdLst>
  <p:sldSz cx="9144000" cy="5143500" type="screen16x9"/>
  <p:notesSz cx="6799263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56A0"/>
    <a:srgbClr val="B1C1E4"/>
    <a:srgbClr val="F1F1F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03" autoAdjust="0"/>
    <p:restoredTop sz="94851" autoAdjust="0"/>
  </p:normalViewPr>
  <p:slideViewPr>
    <p:cSldViewPr>
      <p:cViewPr varScale="1">
        <p:scale>
          <a:sx n="139" d="100"/>
          <a:sy n="139" d="100"/>
        </p:scale>
        <p:origin x="696" y="12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987663763855294"/>
          <c:y val="8.9305835022262331E-2"/>
          <c:w val="0.51635202926170598"/>
          <c:h val="0.73281810386337198"/>
        </c:manualLayout>
      </c:layout>
      <c:radarChart>
        <c:radarStyle val="marker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</c:v>
                </c:pt>
              </c:strCache>
            </c:strRef>
          </c:tx>
          <c:spPr>
            <a:ln w="12700">
              <a:solidFill>
                <a:schemeClr val="bg1">
                  <a:lumMod val="50000"/>
                </a:schemeClr>
              </a:solidFill>
            </a:ln>
          </c:spPr>
          <c:marker>
            <c:symbol val="none"/>
          </c:marker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объем инвестиций в основной капитал млн руб.</c:v>
                </c:pt>
                <c:pt idx="1">
                  <c:v>Обьем отгруженных товаров собственного производства, выполненных работ и услуг собственными силами</c:v>
                </c:pt>
                <c:pt idx="2">
                  <c:v>средняя з/п руб.</c:v>
                </c:pt>
                <c:pt idx="3">
                  <c:v>объем розничной торговли млн руб.</c:v>
                </c:pt>
                <c:pt idx="4">
                  <c:v>средний размер пенсии руб.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1113.9829999999999</c:v>
                </c:pt>
                <c:pt idx="1">
                  <c:v>977.71900000000005</c:v>
                </c:pt>
                <c:pt idx="2">
                  <c:v>71853</c:v>
                </c:pt>
                <c:pt idx="3">
                  <c:v>212.36500000000001</c:v>
                </c:pt>
                <c:pt idx="4">
                  <c:v>21852.6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D9-4D6B-A95E-D30419B0CAB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</c:v>
                </c:pt>
              </c:strCache>
            </c:strRef>
          </c:tx>
          <c:spPr>
            <a:ln w="12700">
              <a:solidFill>
                <a:srgbClr val="B1C1E4"/>
              </a:solidFill>
            </a:ln>
          </c:spPr>
          <c:marker>
            <c:symbol val="none"/>
          </c:marker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объем инвестиций в основной капитал млн руб.</c:v>
                </c:pt>
                <c:pt idx="1">
                  <c:v>Обьем отгруженных товаров собственного производства, выполненных работ и услуг собственными силами</c:v>
                </c:pt>
                <c:pt idx="2">
                  <c:v>средняя з/п руб.</c:v>
                </c:pt>
                <c:pt idx="3">
                  <c:v>объем розничной торговли млн руб.</c:v>
                </c:pt>
                <c:pt idx="4">
                  <c:v>средний размер пенсии руб.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1247.6759999999999</c:v>
                </c:pt>
                <c:pt idx="1">
                  <c:v>1077.9639999999999</c:v>
                </c:pt>
                <c:pt idx="2">
                  <c:v>82089</c:v>
                </c:pt>
                <c:pt idx="3">
                  <c:v>237.99199999999999</c:v>
                </c:pt>
                <c:pt idx="4" formatCode="#,##0.00">
                  <c:v>24614.2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AD9-4D6B-A95E-D30419B0CAB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2023</c:v>
                </c:pt>
              </c:strCache>
            </c:strRef>
          </c:tx>
          <c:spPr>
            <a:ln w="12700">
              <a:solidFill>
                <a:srgbClr val="4756A0"/>
              </a:solidFill>
            </a:ln>
          </c:spPr>
          <c:marker>
            <c:symbol val="none"/>
          </c:marker>
          <c:dLbls>
            <c:delete val="1"/>
          </c:dLbls>
          <c:cat>
            <c:strRef>
              <c:f>Лист1!$A$2:$A$6</c:f>
              <c:strCache>
                <c:ptCount val="5"/>
                <c:pt idx="0">
                  <c:v>объем инвестиций в основной капитал млн руб.</c:v>
                </c:pt>
                <c:pt idx="1">
                  <c:v>Обьем отгруженных товаров собственного производства, выполненных работ и услуг собственными силами</c:v>
                </c:pt>
                <c:pt idx="2">
                  <c:v>средняя з/п руб.</c:v>
                </c:pt>
                <c:pt idx="3">
                  <c:v>объем розничной торговли млн руб.</c:v>
                </c:pt>
                <c:pt idx="4">
                  <c:v>средний размер пенсии руб.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2957.8490000000002</c:v>
                </c:pt>
                <c:pt idx="1">
                  <c:v>1092.085</c:v>
                </c:pt>
                <c:pt idx="2">
                  <c:v>94038.8</c:v>
                </c:pt>
                <c:pt idx="3">
                  <c:v>304.45699999999999</c:v>
                </c:pt>
                <c:pt idx="4" formatCode="#,##0.00">
                  <c:v>26399.9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AD9-4D6B-A95E-D30419B0CAB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102820864"/>
        <c:axId val="102822656"/>
      </c:radarChart>
      <c:catAx>
        <c:axId val="102820864"/>
        <c:scaling>
          <c:orientation val="minMax"/>
        </c:scaling>
        <c:delete val="1"/>
        <c:axPos val="b"/>
        <c:majorGridlines/>
        <c:numFmt formatCode="General" sourceLinked="0"/>
        <c:majorTickMark val="none"/>
        <c:minorTickMark val="none"/>
        <c:tickLblPos val="nextTo"/>
        <c:crossAx val="102822656"/>
        <c:crosses val="autoZero"/>
        <c:auto val="1"/>
        <c:lblAlgn val="ctr"/>
        <c:lblOffset val="100"/>
        <c:noMultiLvlLbl val="0"/>
      </c:catAx>
      <c:valAx>
        <c:axId val="102822656"/>
        <c:scaling>
          <c:logBase val="10"/>
          <c:orientation val="minMax"/>
        </c:scaling>
        <c:delete val="1"/>
        <c:axPos val="l"/>
        <c:majorGridlines/>
        <c:numFmt formatCode="General" sourceLinked="1"/>
        <c:majorTickMark val="none"/>
        <c:minorTickMark val="none"/>
        <c:tickLblPos val="nextTo"/>
        <c:crossAx val="10282086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1008520420807943"/>
          <c:y val="0.86782747518794212"/>
          <c:w val="0.47681952717504322"/>
          <c:h val="5.0955005260296719E-2"/>
        </c:manualLayout>
      </c:layout>
      <c:overlay val="0"/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214206432693937"/>
          <c:y val="9.6387021113080354E-2"/>
          <c:w val="0.6442818214525744"/>
          <c:h val="0.66713842740334817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2DF-47E1-9E0E-6D571806958F}"/>
              </c:ext>
            </c:extLst>
          </c:dPt>
          <c:dPt>
            <c:idx val="1"/>
            <c:bubble3D val="0"/>
            <c:spPr>
              <a:solidFill>
                <a:schemeClr val="tx2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32DF-47E1-9E0E-6D571806958F}"/>
              </c:ext>
            </c:extLst>
          </c:dPt>
          <c:cat>
            <c:strRef>
              <c:f>Лист1!$A$2:$A$3</c:f>
              <c:strCache>
                <c:ptCount val="2"/>
                <c:pt idx="0">
                  <c:v>собственные средства</c:v>
                </c:pt>
                <c:pt idx="1">
                  <c:v>привлеченные средства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2915645</c:v>
                </c:pt>
                <c:pt idx="1">
                  <c:v>41204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DF-47E1-9E0E-6D57180695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0.33151</cdr:x>
      <cdr:y>0.00028</cdr:y>
    </cdr:from>
    <cdr:to>
      <cdr:x>0.69866</cdr:x>
      <cdr:y>0.0866</cdr:y>
    </cdr:to>
    <cdr:sp macro="" textlink="">
      <cdr:nvSpPr>
        <cdr:cNvPr id="2" name="TextBox 35"/>
        <cdr:cNvSpPr txBox="1"/>
      </cdr:nvSpPr>
      <cdr:spPr>
        <a:xfrm xmlns:a="http://schemas.openxmlformats.org/drawingml/2006/main">
          <a:off x="1040270" y="840"/>
          <a:ext cx="1152128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41 148</a:t>
          </a:r>
          <a:endParaRPr lang="ru-RU" sz="1050" dirty="0">
            <a:solidFill>
              <a:schemeClr val="accent1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DD2BA8-B275-4F44-ACB4-12743FD87CDD}" type="datetimeFigureOut">
              <a:rPr lang="ru-RU" smtClean="0"/>
              <a:t>13.12.2024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A0896-DA51-4F12-8AE4-CADF39114C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3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AA0896-DA51-4F12-8AE4-CADF39114C8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9669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A0896-DA51-4F12-8AE4-CADF39114C88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550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56EC-BC8F-4AD1-8461-89FE5274413C}" type="datetime1">
              <a:rPr lang="ru-RU" smtClean="0"/>
              <a:t>13.12.2024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823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F8C9-7CCF-4F90-A00B-654A4A9268B5}" type="datetime1">
              <a:rPr lang="ru-RU" smtClean="0"/>
              <a:t>13.12.2024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287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172FD-F6A3-43C2-A78E-AD367FF7D456}" type="datetime1">
              <a:rPr lang="ru-RU" smtClean="0"/>
              <a:t>13.12.2024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112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D414-67CC-4AED-AE7D-23AF915EFCA3}" type="datetime1">
              <a:rPr lang="ru-RU" smtClean="0"/>
              <a:t>13.12.2024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874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D7C1F-FF36-4C73-9476-4CFA85133D06}" type="datetime1">
              <a:rPr lang="ru-RU" smtClean="0"/>
              <a:t>13.12.2024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985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8FA5-1230-440D-A16D-6F79D13673EA}" type="datetime1">
              <a:rPr lang="ru-RU" smtClean="0"/>
              <a:t>13.12.2024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67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23514-2483-4221-8853-A15100928510}" type="datetime1">
              <a:rPr lang="ru-RU" smtClean="0"/>
              <a:t>13.12.2024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401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F0FE7-714B-4302-8EA6-15002D973ECD}" type="datetime1">
              <a:rPr lang="ru-RU" smtClean="0"/>
              <a:t>13.12.2024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015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CC1A3-F7CD-4332-BF83-CC9840FBBF31}" type="datetime1">
              <a:rPr lang="ru-RU" smtClean="0"/>
              <a:t>13.12.2024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1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9EADF-1325-42E2-BF07-B86D19F093EF}" type="datetime1">
              <a:rPr lang="ru-RU" smtClean="0"/>
              <a:t>13.12.2024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466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AC05-0500-4B48-BEBC-1043D3988597}" type="datetime1">
              <a:rPr lang="ru-RU" smtClean="0"/>
              <a:t>13.12.2024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361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9BAC5-14E8-4D81-9242-F2791D51FEE0}" type="datetime1">
              <a:rPr lang="ru-RU" smtClean="0"/>
              <a:t>13.12.2024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239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184" Type="http://schemas.openxmlformats.org/officeDocument/2006/relationships/image" Target="../media/image6.png"/><Relationship Id="rId197" Type="http://schemas.openxmlformats.org/officeDocument/2006/relationships/image" Target="../media/image7.png"/><Relationship Id="rId3" Type="http://schemas.openxmlformats.org/officeDocument/2006/relationships/image" Target="../media/image4.png"/><Relationship Id="rId183" Type="http://schemas.openxmlformats.org/officeDocument/2006/relationships/image" Target="../media/image5.png"/><Relationship Id="rId196" Type="http://schemas.openxmlformats.org/officeDocument/2006/relationships/image" Target="../media/image196.svg"/><Relationship Id="rId12" Type="http://schemas.openxmlformats.org/officeDocument/2006/relationships/image" Target="../media/image12.svg"/><Relationship Id="rId218" Type="http://schemas.openxmlformats.org/officeDocument/2006/relationships/image" Target="../media/image10.png"/><Relationship Id="rId2" Type="http://schemas.openxmlformats.org/officeDocument/2006/relationships/slide" Target="slide3.xml"/><Relationship Id="rId182" Type="http://schemas.openxmlformats.org/officeDocument/2006/relationships/image" Target="../media/image182.svg"/><Relationship Id="rId217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36" Type="http://schemas.openxmlformats.org/officeDocument/2006/relationships/image" Target="../media/image36.svg"/><Relationship Id="rId216" Type="http://schemas.openxmlformats.org/officeDocument/2006/relationships/image" Target="../media/image216.svg"/><Relationship Id="rId10" Type="http://schemas.openxmlformats.org/officeDocument/2006/relationships/image" Target="../media/image10.svg"/><Relationship Id="rId198" Type="http://schemas.openxmlformats.org/officeDocument/2006/relationships/image" Target="../media/image8.png"/><Relationship Id="rId44" Type="http://schemas.openxmlformats.org/officeDocument/2006/relationships/image" Target="../media/image4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13" Type="http://schemas.openxmlformats.org/officeDocument/2006/relationships/image" Target="../media/image13.png"/><Relationship Id="rId3" Type="http://schemas.openxmlformats.org/officeDocument/2006/relationships/image" Target="../media/image11.png"/><Relationship Id="rId12" Type="http://schemas.openxmlformats.org/officeDocument/2006/relationships/image" Target="../media/image28.sv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14.png"/><Relationship Id="rId7" Type="http://schemas.openxmlformats.org/officeDocument/2006/relationships/image" Target="../media/image1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7.xml.rels><?xml version="1.0" encoding="UTF-8" standalone="yes"?>
<Relationships xmlns="http://schemas.openxmlformats.org/package/2006/relationships"><Relationship Id="rId109" Type="http://schemas.openxmlformats.org/officeDocument/2006/relationships/image" Target="../media/image17.png"/><Relationship Id="rId3" Type="http://schemas.openxmlformats.org/officeDocument/2006/relationships/image" Target="../media/image16.png"/><Relationship Id="rId108" Type="http://schemas.openxmlformats.org/officeDocument/2006/relationships/image" Target="../media/image108.sv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106" Type="http://schemas.openxmlformats.org/officeDocument/2006/relationships/image" Target="../media/image106.svg"/></Relationships>
</file>

<file path=ppt/slides/_rels/slide8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356.svg"/><Relationship Id="rId3" Type="http://schemas.openxmlformats.org/officeDocument/2006/relationships/image" Target="../media/image18.png"/><Relationship Id="rId125" Type="http://schemas.openxmlformats.org/officeDocument/2006/relationships/image" Target="../media/image364.svg"/><Relationship Id="rId124" Type="http://schemas.openxmlformats.org/officeDocument/2006/relationships/image" Target="../media/image2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123" Type="http://schemas.openxmlformats.org/officeDocument/2006/relationships/image" Target="../media/image362.svg"/><Relationship Id="rId127" Type="http://schemas.openxmlformats.org/officeDocument/2006/relationships/image" Target="../media/image366.svg"/><Relationship Id="rId118" Type="http://schemas.openxmlformats.org/officeDocument/2006/relationships/image" Target="../media/image19.png"/><Relationship Id="rId126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8" Type="http://schemas.openxmlformats.org/officeDocument/2006/relationships/image" Target="../media/image24.jpeg"/><Relationship Id="rId3" Type="http://schemas.openxmlformats.org/officeDocument/2006/relationships/image" Target="../media/image22.png"/><Relationship Id="rId17" Type="http://schemas.openxmlformats.org/officeDocument/2006/relationships/image" Target="../media/image23.jpeg"/><Relationship Id="rId2" Type="http://schemas.openxmlformats.org/officeDocument/2006/relationships/slide" Target="slide3.xml"/><Relationship Id="rId16" Type="http://schemas.openxmlformats.org/officeDocument/2006/relationships/image" Target="../media/image164.sv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63" Type="http://schemas.openxmlformats.org/officeDocument/2006/relationships/image" Target="../media/image302.svg"/><Relationship Id="rId42" Type="http://schemas.openxmlformats.org/officeDocument/2006/relationships/image" Target="../media/image42.sv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pn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0" Type="http://schemas.openxmlformats.org/officeDocument/2006/relationships/image" Target="../media/image34.gif"/><Relationship Id="rId4" Type="http://schemas.openxmlformats.org/officeDocument/2006/relationships/image" Target="../media/image28.jpe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21" Type="http://schemas.openxmlformats.org/officeDocument/2006/relationships/image" Target="../media/image39.png"/><Relationship Id="rId3" Type="http://schemas.openxmlformats.org/officeDocument/2006/relationships/image" Target="../media/image37.png"/><Relationship Id="rId34" Type="http://schemas.openxmlformats.org/officeDocument/2006/relationships/image" Target="../media/image38.png"/><Relationship Id="rId120" Type="http://schemas.openxmlformats.org/officeDocument/2006/relationships/image" Target="../media/image358.svg"/><Relationship Id="rId33" Type="http://schemas.openxmlformats.org/officeDocument/2006/relationships/image" Target="../media/image272.svg"/><Relationship Id="rId124" Type="http://schemas.openxmlformats.org/officeDocument/2006/relationships/image" Target="../media/image41.png"/><Relationship Id="rId2" Type="http://schemas.openxmlformats.org/officeDocument/2006/relationships/slide" Target="slide3.xml"/><Relationship Id="rId83" Type="http://schemas.openxmlformats.org/officeDocument/2006/relationships/image" Target="../media/image322.svg"/><Relationship Id="rId1" Type="http://schemas.openxmlformats.org/officeDocument/2006/relationships/slideLayout" Target="../slideLayouts/slideLayout2.xml"/><Relationship Id="rId123" Type="http://schemas.openxmlformats.org/officeDocument/2006/relationships/image" Target="../media/image40.png"/><Relationship Id="rId119" Type="http://schemas.openxmlformats.org/officeDocument/2006/relationships/image" Target="../media/image358.svg"/><Relationship Id="rId122" Type="http://schemas.openxmlformats.org/officeDocument/2006/relationships/image" Target="../media/image360.svg"/><Relationship Id="rId73" Type="http://schemas.openxmlformats.org/officeDocument/2006/relationships/image" Target="../media/image312.svg"/></Relationships>
</file>

<file path=ppt/slides/_rels/slide15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6.svg"/><Relationship Id="rId117" Type="http://schemas.openxmlformats.org/officeDocument/2006/relationships/image" Target="../media/image45.png"/><Relationship Id="rId121" Type="http://schemas.openxmlformats.org/officeDocument/2006/relationships/image" Target="../media/image48.png"/><Relationship Id="rId3" Type="http://schemas.openxmlformats.org/officeDocument/2006/relationships/image" Target="../media/image42.png"/><Relationship Id="rId120" Type="http://schemas.openxmlformats.org/officeDocument/2006/relationships/image" Target="../media/image47.png"/><Relationship Id="rId116" Type="http://schemas.openxmlformats.org/officeDocument/2006/relationships/image" Target="../media/image44.png"/><Relationship Id="rId108" Type="http://schemas.openxmlformats.org/officeDocument/2006/relationships/image" Target="../media/image108.svg"/><Relationship Id="rId124" Type="http://schemas.openxmlformats.org/officeDocument/2006/relationships/image" Target="../media/image49.png"/><Relationship Id="rId2" Type="http://schemas.openxmlformats.org/officeDocument/2006/relationships/slide" Target="slide3.xml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2.xml"/><Relationship Id="rId115" Type="http://schemas.openxmlformats.org/officeDocument/2006/relationships/image" Target="../media/image43.png"/><Relationship Id="rId74" Type="http://schemas.openxmlformats.org/officeDocument/2006/relationships/image" Target="../media/image74.svg"/><Relationship Id="rId66" Type="http://schemas.openxmlformats.org/officeDocument/2006/relationships/image" Target="../media/image66.svg"/><Relationship Id="rId123" Type="http://schemas.openxmlformats.org/officeDocument/2006/relationships/image" Target="../media/image16.png"/><Relationship Id="rId114" Type="http://schemas.openxmlformats.org/officeDocument/2006/relationships/image" Target="../media/image114.svg"/><Relationship Id="rId119" Type="http://schemas.openxmlformats.org/officeDocument/2006/relationships/image" Target="../media/image116.svg"/><Relationship Id="rId122" Type="http://schemas.openxmlformats.org/officeDocument/2006/relationships/image" Target="../media/image118.svg"/><Relationship Id="rId118" Type="http://schemas.openxmlformats.org/officeDocument/2006/relationships/image" Target="../media/image46.png"/><Relationship Id="rId14" Type="http://schemas.openxmlformats.org/officeDocument/2006/relationships/image" Target="../media/image14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13" Type="http://schemas.openxmlformats.org/officeDocument/2006/relationships/image" Target="../media/image53.png"/><Relationship Id="rId3" Type="http://schemas.openxmlformats.org/officeDocument/2006/relationships/image" Target="../media/image50.png"/><Relationship Id="rId12" Type="http://schemas.openxmlformats.org/officeDocument/2006/relationships/image" Target="../media/image207.sv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52.png"/><Relationship Id="rId6" Type="http://schemas.openxmlformats.org/officeDocument/2006/relationships/image" Target="../media/image203.svg"/><Relationship Id="rId10" Type="http://schemas.openxmlformats.org/officeDocument/2006/relationships/image" Target="../media/image205.svg"/><Relationship Id="rId9" Type="http://schemas.openxmlformats.org/officeDocument/2006/relationships/image" Target="../media/image51.png"/><Relationship Id="rId4" Type="http://schemas.openxmlformats.org/officeDocument/2006/relationships/image" Target="../media/image201.svg"/><Relationship Id="rId14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59" Type="http://schemas.openxmlformats.org/officeDocument/2006/relationships/image" Target="../media/image56.png"/><Relationship Id="rId2" Type="http://schemas.openxmlformats.org/officeDocument/2006/relationships/slide" Target="slide3.xml"/><Relationship Id="rId29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37" Type="http://schemas.openxmlformats.org/officeDocument/2006/relationships/image" Target="../media/image10.png"/><Relationship Id="rId45" Type="http://schemas.openxmlformats.org/officeDocument/2006/relationships/image" Target="../media/image55.png"/><Relationship Id="rId58" Type="http://schemas.openxmlformats.org/officeDocument/2006/relationships/image" Target="../media/image58.svg"/><Relationship Id="rId28" Type="http://schemas.openxmlformats.org/officeDocument/2006/relationships/image" Target="../media/image28.svg"/><Relationship Id="rId36" Type="http://schemas.openxmlformats.org/officeDocument/2006/relationships/image" Target="../media/image36.svg"/><Relationship Id="rId61" Type="http://schemas.openxmlformats.org/officeDocument/2006/relationships/image" Target="../media/image57.png"/><Relationship Id="rId44" Type="http://schemas.openxmlformats.org/officeDocument/2006/relationships/image" Target="../media/image44.svg"/><Relationship Id="rId60" Type="http://schemas.openxmlformats.org/officeDocument/2006/relationships/image" Target="../media/image60.svg"/><Relationship Id="rId4" Type="http://schemas.openxmlformats.org/officeDocument/2006/relationships/image" Target="../media/image210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20.xml.rels><?xml version="1.0" encoding="UTF-8" standalone="yes"?>
<Relationships xmlns="http://schemas.openxmlformats.org/package/2006/relationships"><Relationship Id="rId51" Type="http://schemas.openxmlformats.org/officeDocument/2006/relationships/image" Target="../media/image22.png"/><Relationship Id="rId3" Type="http://schemas.openxmlformats.org/officeDocument/2006/relationships/image" Target="../media/image60.jpg"/><Relationship Id="rId50" Type="http://schemas.openxmlformats.org/officeDocument/2006/relationships/image" Target="../media/image50.sv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3" Type="http://schemas.openxmlformats.org/officeDocument/2006/relationships/image" Target="../media/image63.png"/><Relationship Id="rId49" Type="http://schemas.openxmlformats.org/officeDocument/2006/relationships/image" Target="../media/image62.png"/><Relationship Id="rId52" Type="http://schemas.openxmlformats.org/officeDocument/2006/relationships/image" Target="../media/image52.svg"/><Relationship Id="rId4" Type="http://schemas.openxmlformats.org/officeDocument/2006/relationships/image" Target="../media/image61.png"/><Relationship Id="rId48" Type="http://schemas.openxmlformats.org/officeDocument/2006/relationships/image" Target="../media/image48.svg"/><Relationship Id="rId56" Type="http://schemas.openxmlformats.org/officeDocument/2006/relationships/image" Target="../media/image56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3542036"/>
            <a:ext cx="4752528" cy="613890"/>
          </a:xfrm>
        </p:spPr>
        <p:txBody>
          <a:bodyPr>
            <a:normAutofit fontScale="90000"/>
          </a:bodyPr>
          <a:lstStyle/>
          <a:p>
            <a:r>
              <a:rPr lang="sah-RU" sz="2400" b="1" dirty="0" smtClean="0">
                <a:solidFill>
                  <a:srgbClr val="4756A0"/>
                </a:solidFill>
                <a:latin typeface="Arial Bold"/>
              </a:rPr>
              <a:t>ИНВЕСТИЦИОННЫЙ ПРОФИЛЬ</a:t>
            </a:r>
            <a:endParaRPr lang="ru-RU" sz="2400" b="1" dirty="0">
              <a:solidFill>
                <a:srgbClr val="4756A0"/>
              </a:solidFill>
              <a:latin typeface="Arial Bold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488" y="4008880"/>
            <a:ext cx="6584776" cy="363070"/>
          </a:xfrm>
        </p:spPr>
        <p:txBody>
          <a:bodyPr>
            <a:normAutofit fontScale="92500"/>
          </a:bodyPr>
          <a:lstStyle/>
          <a:p>
            <a:pPr algn="l"/>
            <a:r>
              <a:rPr lang="ru-RU" sz="1600" dirty="0" smtClean="0">
                <a:solidFill>
                  <a:srgbClr val="4756A0"/>
                </a:solidFill>
                <a:latin typeface="Arial Bold"/>
              </a:rPr>
              <a:t>МУНИЦИПАЛЬНОГО ОБРАЗОВАНИЯ «ГОРОДСКОЙ ОКРУГ «ЖАТАЙ»</a:t>
            </a:r>
            <a:endParaRPr lang="ru-RU" sz="1600" dirty="0">
              <a:solidFill>
                <a:srgbClr val="4756A0"/>
              </a:solidFill>
              <a:latin typeface="Arial Bold"/>
            </a:endParaRP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F35A2E48-CBA7-81AD-1A95-7B102E7F945B}"/>
              </a:ext>
            </a:extLst>
          </p:cNvPr>
          <p:cNvSpPr/>
          <p:nvPr/>
        </p:nvSpPr>
        <p:spPr>
          <a:xfrm>
            <a:off x="6948264" y="123478"/>
            <a:ext cx="2102342" cy="504056"/>
          </a:xfrm>
          <a:prstGeom prst="roundRect">
            <a:avLst>
              <a:gd name="adj" fmla="val 43701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468000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 Bold"/>
                <a:cs typeface="Arial" pitchFamily="34" charset="0"/>
              </a:rPr>
              <a:t>Республика Саха</a:t>
            </a:r>
            <a:r>
              <a:rPr kumimoji="0" lang="ru-RU" sz="900" b="1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 Bold"/>
                <a:cs typeface="Arial" pitchFamily="34" charset="0"/>
              </a:rPr>
              <a:t> </a:t>
            </a:r>
            <a:r>
              <a:rPr kumimoji="0" lang="ru-RU" sz="9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 Bold"/>
                <a:cs typeface="Arial" pitchFamily="34" charset="0"/>
              </a:rPr>
              <a:t>(Якутия)</a:t>
            </a:r>
            <a:endParaRPr kumimoji="0" lang="x-none" sz="900" b="1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 Bold"/>
              <a:cs typeface="Arial" pitchFamily="34" charset="0"/>
            </a:endParaRPr>
          </a:p>
        </p:txBody>
      </p:sp>
      <p:pic>
        <p:nvPicPr>
          <p:cNvPr id="9" name="Рисунок 17"/>
          <p:cNvPicPr/>
          <p:nvPr/>
        </p:nvPicPr>
        <p:blipFill>
          <a:blip r:embed="rId2"/>
          <a:stretch/>
        </p:blipFill>
        <p:spPr>
          <a:xfrm>
            <a:off x="8544770" y="123478"/>
            <a:ext cx="504000" cy="504056"/>
          </a:xfrm>
          <a:prstGeom prst="rect">
            <a:avLst/>
          </a:prstGeom>
          <a:ln w="0">
            <a:noFill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23" y="843558"/>
            <a:ext cx="6266533" cy="2626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 descr="C:\Users\4918~1\AppData\Local\Temp\FineReader10\media\image1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75606"/>
            <a:ext cx="1440160" cy="1886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004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1780" y="3955547"/>
            <a:ext cx="4752528" cy="61389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ah-RU" sz="2400" b="1" dirty="0" smtClean="0">
                <a:solidFill>
                  <a:srgbClr val="4756A0"/>
                </a:solidFill>
                <a:latin typeface="Arial Bold"/>
              </a:rPr>
              <a:t>ИНВЕСТИЦИОННЫЙ ПРОФИЛЬ</a:t>
            </a:r>
            <a:endParaRPr lang="ru-RU" sz="2400" b="1" dirty="0">
              <a:solidFill>
                <a:srgbClr val="4756A0"/>
              </a:solidFill>
              <a:latin typeface="Arial Bold"/>
            </a:endParaRPr>
          </a:p>
        </p:txBody>
      </p:sp>
      <p:sp>
        <p:nvSpPr>
          <p:cNvPr id="6" name="Скругленный прямоугольник 5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>
            <a:spLocks noChangeAspect="1"/>
          </p:cNvSpPr>
          <p:nvPr/>
        </p:nvSpPr>
        <p:spPr>
          <a:xfrm>
            <a:off x="654057" y="935969"/>
            <a:ext cx="1101881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 03</a:t>
            </a:r>
          </a:p>
        </p:txBody>
      </p:sp>
      <p:sp>
        <p:nvSpPr>
          <p:cNvPr id="7" name="Скругленный прямоугольник 6">
            <a:hlinkClick r:id="rId3" action="ppaction://hlinksldjump"/>
            <a:extLst>
              <a:ext uri="{FF2B5EF4-FFF2-40B4-BE49-F238E27FC236}">
                <a16:creationId xmlns:a16="http://schemas.microsoft.com/office/drawing/2014/main" id="{D51024F0-9D24-278C-D9DB-39D994889EE0}"/>
              </a:ext>
            </a:extLst>
          </p:cNvPr>
          <p:cNvSpPr>
            <a:spLocks noChangeAspect="1"/>
          </p:cNvSpPr>
          <p:nvPr/>
        </p:nvSpPr>
        <p:spPr>
          <a:xfrm>
            <a:off x="2114850" y="919178"/>
            <a:ext cx="1448194" cy="273844"/>
          </a:xfrm>
          <a:prstGeom prst="roundRect">
            <a:avLst>
              <a:gd name="adj" fmla="val 50000"/>
            </a:avLst>
          </a:prstGeom>
          <a:noFill/>
          <a:ln w="127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харакетристика 04</a:t>
            </a:r>
          </a:p>
        </p:txBody>
      </p:sp>
      <p:sp>
        <p:nvSpPr>
          <p:cNvPr id="8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423D2437-C0F6-9708-77C8-032917A40141}"/>
              </a:ext>
            </a:extLst>
          </p:cNvPr>
          <p:cNvSpPr>
            <a:spLocks noChangeAspect="1"/>
          </p:cNvSpPr>
          <p:nvPr/>
        </p:nvSpPr>
        <p:spPr>
          <a:xfrm>
            <a:off x="3829195" y="922817"/>
            <a:ext cx="2444937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социально-экономические показатели 05</a:t>
            </a:r>
          </a:p>
        </p:txBody>
      </p:sp>
      <p:sp>
        <p:nvSpPr>
          <p:cNvPr id="9" name="Скругленный прямоугольник 8">
            <a:hlinkClick r:id="" action="ppaction://noaction"/>
            <a:extLst>
              <a:ext uri="{FF2B5EF4-FFF2-40B4-BE49-F238E27FC236}">
                <a16:creationId xmlns:a16="http://schemas.microsoft.com/office/drawing/2014/main" id="{21175DD6-94A0-75A6-331B-67372335298F}"/>
              </a:ext>
            </a:extLst>
          </p:cNvPr>
          <p:cNvSpPr>
            <a:spLocks noChangeAspect="1"/>
          </p:cNvSpPr>
          <p:nvPr/>
        </p:nvSpPr>
        <p:spPr>
          <a:xfrm>
            <a:off x="6551715" y="919178"/>
            <a:ext cx="2008903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занятость и доходы населения 06</a:t>
            </a:r>
          </a:p>
        </p:txBody>
      </p:sp>
      <p:sp>
        <p:nvSpPr>
          <p:cNvPr id="10" name="Скругленный прямоугольник 9">
            <a:hlinkClick r:id="" action="ppaction://noaction"/>
            <a:extLst>
              <a:ext uri="{FF2B5EF4-FFF2-40B4-BE49-F238E27FC236}">
                <a16:creationId xmlns:a16="http://schemas.microsoft.com/office/drawing/2014/main" id="{20389F1A-D8FC-11F4-6D65-354585768368}"/>
              </a:ext>
            </a:extLst>
          </p:cNvPr>
          <p:cNvSpPr>
            <a:spLocks noChangeAspect="1"/>
          </p:cNvSpPr>
          <p:nvPr/>
        </p:nvSpPr>
        <p:spPr>
          <a:xfrm>
            <a:off x="848618" y="1526008"/>
            <a:ext cx="1310405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ресурсная база 07</a:t>
            </a:r>
          </a:p>
        </p:txBody>
      </p:sp>
      <p:sp>
        <p:nvSpPr>
          <p:cNvPr id="11" name="Скругленный прямоугольник 10">
            <a:hlinkClick r:id="" action="ppaction://noaction"/>
            <a:extLst>
              <a:ext uri="{FF2B5EF4-FFF2-40B4-BE49-F238E27FC236}">
                <a16:creationId xmlns:a16="http://schemas.microsoft.com/office/drawing/2014/main" id="{0F9D25A8-FC83-176F-1592-722175E65FB5}"/>
              </a:ext>
            </a:extLst>
          </p:cNvPr>
          <p:cNvSpPr>
            <a:spLocks noChangeAspect="1"/>
          </p:cNvSpPr>
          <p:nvPr/>
        </p:nvSpPr>
        <p:spPr>
          <a:xfrm>
            <a:off x="2771800" y="1533063"/>
            <a:ext cx="1919950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 инфраструктура 08</a:t>
            </a:r>
          </a:p>
        </p:txBody>
      </p:sp>
      <p:sp>
        <p:nvSpPr>
          <p:cNvPr id="19" name="Скругленный прямоугольник 18">
            <a:hlinkClick r:id="" action="ppaction://noaction"/>
            <a:extLst>
              <a:ext uri="{FF2B5EF4-FFF2-40B4-BE49-F238E27FC236}">
                <a16:creationId xmlns:a16="http://schemas.microsoft.com/office/drawing/2014/main" id="{C122DA99-B345-D5C4-6A61-4F561B654E46}"/>
              </a:ext>
            </a:extLst>
          </p:cNvPr>
          <p:cNvSpPr>
            <a:spLocks noChangeAspect="1"/>
          </p:cNvSpPr>
          <p:nvPr/>
        </p:nvSpPr>
        <p:spPr>
          <a:xfrm>
            <a:off x="5186295" y="1526008"/>
            <a:ext cx="3045004" cy="273844"/>
          </a:xfrm>
          <a:prstGeom prst="roundRect">
            <a:avLst>
              <a:gd name="adj" fmla="val 50000"/>
            </a:avLst>
          </a:prstGeom>
          <a:noFill/>
          <a:ln w="127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механизмы реализации инвестиционного профиля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>
            <a:hlinkClick r:id="" action="ppaction://noaction"/>
            <a:extLst>
              <a:ext uri="{FF2B5EF4-FFF2-40B4-BE49-F238E27FC236}">
                <a16:creationId xmlns:a16="http://schemas.microsoft.com/office/drawing/2014/main" id="{C5F7063F-CAAD-7F9A-7DB5-AB1DA07FCC1E}"/>
              </a:ext>
            </a:extLst>
          </p:cNvPr>
          <p:cNvSpPr>
            <a:spLocks noChangeAspect="1"/>
          </p:cNvSpPr>
          <p:nvPr/>
        </p:nvSpPr>
        <p:spPr>
          <a:xfrm>
            <a:off x="969618" y="2169645"/>
            <a:ext cx="2378810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вободные инвестиционные площадки 10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>
            <a:hlinkClick r:id="" action="ppaction://noaction"/>
            <a:extLst>
              <a:ext uri="{FF2B5EF4-FFF2-40B4-BE49-F238E27FC236}">
                <a16:creationId xmlns:a16="http://schemas.microsoft.com/office/drawing/2014/main" id="{47CB25E6-C738-DA08-23FB-0FEDD7D0C73A}"/>
              </a:ext>
            </a:extLst>
          </p:cNvPr>
          <p:cNvSpPr>
            <a:spLocks noChangeAspect="1"/>
          </p:cNvSpPr>
          <p:nvPr/>
        </p:nvSpPr>
        <p:spPr>
          <a:xfrm>
            <a:off x="3834590" y="2169645"/>
            <a:ext cx="1719418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иагностическая карта 11  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кругленный прямоугольник 26">
            <a:hlinkClick r:id="" action="ppaction://noaction"/>
            <a:extLst>
              <a:ext uri="{FF2B5EF4-FFF2-40B4-BE49-F238E27FC236}">
                <a16:creationId xmlns:a16="http://schemas.microsoft.com/office/drawing/2014/main" id="{20F99971-D33B-3B10-6865-F7DD040B7BFD}"/>
              </a:ext>
            </a:extLst>
          </p:cNvPr>
          <p:cNvSpPr>
            <a:spLocks noChangeAspect="1"/>
          </p:cNvSpPr>
          <p:nvPr/>
        </p:nvSpPr>
        <p:spPr>
          <a:xfrm>
            <a:off x="7390656" y="2734029"/>
            <a:ext cx="1296144" cy="273844"/>
          </a:xfrm>
          <a:prstGeom prst="roundRect">
            <a:avLst>
              <a:gd name="adj" fmla="val 50000"/>
            </a:avLst>
          </a:prstGeom>
          <a:noFill/>
          <a:ln w="127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приложения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кругленный прямоугольник 27">
            <a:hlinkClick r:id="" action="ppaction://noaction"/>
            <a:extLst>
              <a:ext uri="{FF2B5EF4-FFF2-40B4-BE49-F238E27FC236}">
                <a16:creationId xmlns:a16="http://schemas.microsoft.com/office/drawing/2014/main" id="{746F36A0-F46C-5E8C-2C05-CC75481F2D66}"/>
              </a:ext>
            </a:extLst>
          </p:cNvPr>
          <p:cNvSpPr>
            <a:spLocks noChangeAspect="1"/>
          </p:cNvSpPr>
          <p:nvPr/>
        </p:nvSpPr>
        <p:spPr>
          <a:xfrm>
            <a:off x="3863734" y="2743054"/>
            <a:ext cx="1475981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 будущего 15</a:t>
            </a:r>
            <a:r>
              <a:rPr lang="x-none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Скругленный прямоугольник 28">
            <a:hlinkClick r:id="" action="ppaction://noaction"/>
            <a:extLst>
              <a:ext uri="{FF2B5EF4-FFF2-40B4-BE49-F238E27FC236}">
                <a16:creationId xmlns:a16="http://schemas.microsoft.com/office/drawing/2014/main" id="{FE88E413-F6A8-3703-A8DA-8A1FC8D94A1C}"/>
              </a:ext>
            </a:extLst>
          </p:cNvPr>
          <p:cNvSpPr>
            <a:spLocks noChangeAspect="1"/>
          </p:cNvSpPr>
          <p:nvPr/>
        </p:nvSpPr>
        <p:spPr>
          <a:xfrm>
            <a:off x="612100" y="2742068"/>
            <a:ext cx="2881975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редложения по корректировке мер поддержки</a:t>
            </a:r>
            <a:r>
              <a:rPr lang="x-none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>
            <a:hlinkClick r:id="" action="ppaction://noaction"/>
            <a:extLst>
              <a:ext uri="{FF2B5EF4-FFF2-40B4-BE49-F238E27FC236}">
                <a16:creationId xmlns:a16="http://schemas.microsoft.com/office/drawing/2014/main" id="{61103EC1-51AE-7FD0-C0E6-35CAAC3A4C4E}"/>
              </a:ext>
            </a:extLst>
          </p:cNvPr>
          <p:cNvSpPr>
            <a:spLocks noChangeAspect="1"/>
          </p:cNvSpPr>
          <p:nvPr/>
        </p:nvSpPr>
        <p:spPr>
          <a:xfrm>
            <a:off x="5709374" y="2739487"/>
            <a:ext cx="1097130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онтакты 16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>
            <a:hlinkClick r:id="" action="ppaction://noaction"/>
            <a:extLst>
              <a:ext uri="{FF2B5EF4-FFF2-40B4-BE49-F238E27FC236}">
                <a16:creationId xmlns:a16="http://schemas.microsoft.com/office/drawing/2014/main" id="{B22060BD-0659-5DA3-652D-FDD80C7D6AFD}"/>
              </a:ext>
            </a:extLst>
          </p:cNvPr>
          <p:cNvSpPr>
            <a:spLocks noChangeAspect="1"/>
          </p:cNvSpPr>
          <p:nvPr/>
        </p:nvSpPr>
        <p:spPr>
          <a:xfrm>
            <a:off x="6099353" y="2166118"/>
            <a:ext cx="1409792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еры господдержки 12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</a:t>
            </a:fld>
            <a:endParaRPr lang="ru-RU"/>
          </a:p>
        </p:txBody>
      </p:sp>
      <p:sp>
        <p:nvSpPr>
          <p:cNvPr id="34" name="Скругленный прямоугольник 33">
            <a:extLst>
              <a:ext uri="{FF2B5EF4-FFF2-40B4-BE49-F238E27FC236}">
                <a16:creationId xmlns:a16="http://schemas.microsoft.com/office/drawing/2014/main" id="{F35A2E48-CBA7-81AD-1A95-7B102E7F945B}"/>
              </a:ext>
            </a:extLst>
          </p:cNvPr>
          <p:cNvSpPr/>
          <p:nvPr/>
        </p:nvSpPr>
        <p:spPr>
          <a:xfrm>
            <a:off x="6804249" y="123478"/>
            <a:ext cx="2246357" cy="504056"/>
          </a:xfrm>
          <a:prstGeom prst="roundRect">
            <a:avLst>
              <a:gd name="adj" fmla="val 43701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468000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 Bold"/>
                <a:cs typeface="Arial" pitchFamily="34" charset="0"/>
              </a:rPr>
              <a:t>Республика Саха</a:t>
            </a:r>
            <a:r>
              <a:rPr kumimoji="0" lang="ru-RU" sz="900" b="1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 Bold"/>
                <a:cs typeface="Arial" pitchFamily="34" charset="0"/>
              </a:rPr>
              <a:t> </a:t>
            </a:r>
            <a:r>
              <a:rPr kumimoji="0" lang="ru-RU" sz="9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 Bold"/>
                <a:cs typeface="Arial" pitchFamily="34" charset="0"/>
              </a:rPr>
              <a:t>(Якутия)</a:t>
            </a:r>
            <a:endParaRPr kumimoji="0" lang="x-none" sz="900" b="1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 Bold"/>
              <a:cs typeface="Arial" pitchFamily="34" charset="0"/>
            </a:endParaRPr>
          </a:p>
        </p:txBody>
      </p:sp>
      <p:pic>
        <p:nvPicPr>
          <p:cNvPr id="35" name="Рисунок 17"/>
          <p:cNvPicPr/>
          <p:nvPr/>
        </p:nvPicPr>
        <p:blipFill>
          <a:blip r:embed="rId5"/>
          <a:stretch/>
        </p:blipFill>
        <p:spPr>
          <a:xfrm>
            <a:off x="8544770" y="123478"/>
            <a:ext cx="504000" cy="504056"/>
          </a:xfrm>
          <a:prstGeom prst="rect">
            <a:avLst/>
          </a:prstGeom>
          <a:ln w="0">
            <a:noFill/>
          </a:ln>
        </p:spPr>
      </p:pic>
      <p:sp>
        <p:nvSpPr>
          <p:cNvPr id="38" name="Скругленный прямоугольник 37">
            <a:hlinkClick r:id="" action="ppaction://noaction"/>
            <a:extLst>
              <a:ext uri="{FF2B5EF4-FFF2-40B4-BE49-F238E27FC236}">
                <a16:creationId xmlns:a16="http://schemas.microsoft.com/office/drawing/2014/main" id="{61103EC1-51AE-7FD0-C0E6-35CAAC3A4C4E}"/>
              </a:ext>
            </a:extLst>
          </p:cNvPr>
          <p:cNvSpPr>
            <a:spLocks noChangeAspect="1"/>
          </p:cNvSpPr>
          <p:nvPr/>
        </p:nvSpPr>
        <p:spPr>
          <a:xfrm>
            <a:off x="1351474" y="3312562"/>
            <a:ext cx="1526752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ель и задачи проекта 18  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>
            <a:hlinkClick r:id="" action="ppaction://noaction"/>
            <a:extLst>
              <a:ext uri="{FF2B5EF4-FFF2-40B4-BE49-F238E27FC236}">
                <a16:creationId xmlns:a16="http://schemas.microsoft.com/office/drawing/2014/main" id="{61103EC1-51AE-7FD0-C0E6-35CAAC3A4C4E}"/>
              </a:ext>
            </a:extLst>
          </p:cNvPr>
          <p:cNvSpPr>
            <a:spLocks noChangeAspect="1"/>
          </p:cNvSpPr>
          <p:nvPr/>
        </p:nvSpPr>
        <p:spPr>
          <a:xfrm>
            <a:off x="3805814" y="3302482"/>
            <a:ext cx="1591820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етодология разработки 19 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>
            <a:hlinkClick r:id="" action="ppaction://noaction"/>
            <a:extLst>
              <a:ext uri="{FF2B5EF4-FFF2-40B4-BE49-F238E27FC236}">
                <a16:creationId xmlns:a16="http://schemas.microsoft.com/office/drawing/2014/main" id="{61103EC1-51AE-7FD0-C0E6-35CAAC3A4C4E}"/>
              </a:ext>
            </a:extLst>
          </p:cNvPr>
          <p:cNvSpPr>
            <a:spLocks noChangeAspect="1"/>
          </p:cNvSpPr>
          <p:nvPr/>
        </p:nvSpPr>
        <p:spPr>
          <a:xfrm>
            <a:off x="6279912" y="3302482"/>
            <a:ext cx="1084076" cy="27384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остав совета 21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одзаголовок 2"/>
          <p:cNvSpPr txBox="1">
            <a:spLocks/>
          </p:cNvSpPr>
          <p:nvPr/>
        </p:nvSpPr>
        <p:spPr>
          <a:xfrm>
            <a:off x="153657" y="4421682"/>
            <a:ext cx="6584776" cy="36307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dirty="0" smtClean="0">
                <a:solidFill>
                  <a:srgbClr val="4756A0"/>
                </a:solidFill>
                <a:latin typeface="Arial Bold"/>
              </a:rPr>
              <a:t>МУНИЦИПАЛЬНОГО ОБРАЗОВАНИЯ «ГОРОДСКОЙ ОКРУГ «ЖАТАЙ»</a:t>
            </a:r>
            <a:endParaRPr lang="ru-RU" sz="1600" dirty="0">
              <a:solidFill>
                <a:srgbClr val="4756A0"/>
              </a:solidFill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14321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7534"/>
            <a:ext cx="4762872" cy="432048"/>
          </a:xfrm>
        </p:spPr>
        <p:txBody>
          <a:bodyPr>
            <a:normAutofit/>
          </a:bodyPr>
          <a:lstStyle/>
          <a:p>
            <a:pPr algn="l"/>
            <a:r>
              <a:rPr lang="sah-RU" sz="2200" b="1" dirty="0" smtClean="0">
                <a:latin typeface="Arial Bold"/>
              </a:rPr>
              <a:t>ПРЕИМУЩЕСТВА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7574"/>
            <a:ext cx="6984776" cy="363487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  <p:sp>
        <p:nvSpPr>
          <p:cNvPr id="4" name="Скругленный прямоугольник 3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539553" y="380896"/>
            <a:ext cx="1008111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x-none" sz="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 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539552" y="1359828"/>
            <a:ext cx="3039517" cy="1427947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1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(песок, суглинок, глина, песчано-гравийная смесь, горелая порода)</a:t>
            </a:r>
            <a:endParaRPr lang="x-none" sz="1100" dirty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31F979-738B-01C4-AFA1-59731AB9D8AB}"/>
              </a:ext>
            </a:extLst>
          </p:cNvPr>
          <p:cNvSpPr txBox="1"/>
          <p:nvPr/>
        </p:nvSpPr>
        <p:spPr>
          <a:xfrm>
            <a:off x="641037" y="1802872"/>
            <a:ext cx="2567963" cy="33855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ЗАПАСЫ ПОЛЕЗНЫХ ИСКОПАЕМЫХ</a:t>
            </a:r>
            <a:endParaRPr lang="ru-RU" sz="1100" dirty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Сырье со сплошной заливкой">
            <a:extLst>
              <a:ext uri="{FF2B5EF4-FFF2-40B4-BE49-F238E27FC236}">
                <a16:creationId xmlns:a16="http://schemas.microsoft.com/office/drawing/2014/main" id="{156B5DDE-15E7-BE62-82CF-37F78AB253E3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96DAC541-7B7A-43D3-8B79-37D633B846F1}">
                <asvg:svgBlip xmlns="" xmlns:asvg="http://schemas.microsoft.com/office/drawing/2016/SVG/main" r:embed="rId182"/>
              </a:ext>
            </a:extLst>
          </a:blip>
          <a:stretch>
            <a:fillRect/>
          </a:stretch>
        </p:blipFill>
        <p:spPr>
          <a:xfrm>
            <a:off x="3059832" y="1419663"/>
            <a:ext cx="360000" cy="360000"/>
          </a:xfrm>
          <a:prstGeom prst="rect">
            <a:avLst/>
          </a:prstGeom>
          <a:ln>
            <a:noFill/>
          </a:ln>
        </p:spPr>
      </p:pic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539553" y="2931791"/>
            <a:ext cx="1584175" cy="1728191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БОГАТОЕ ИСТОРИКО-КУЛЬТУРНОЕ</a:t>
            </a:r>
            <a:r>
              <a:rPr lang="ru-RU" sz="1100" b="1" dirty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 </a:t>
            </a:r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НАСЛЕДИЕ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84368" y="10595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" name="Рисунок 9" descr="Русский Каседрал со сплошной заливкой">
            <a:extLst>
              <a:ext uri="{FF2B5EF4-FFF2-40B4-BE49-F238E27FC236}">
                <a16:creationId xmlns:a16="http://schemas.microsoft.com/office/drawing/2014/main" id="{3C5E3EDF-E730-0A3D-315F-9F211DA95192}"/>
              </a:ext>
            </a:extLst>
          </p:cNvPr>
          <p:cNvPicPr>
            <a:picLocks noChangeAspect="1"/>
          </p:cNvPicPr>
          <p:nvPr/>
        </p:nvPicPr>
        <p:blipFill>
          <a:blip r:embed="rId183">
            <a:biLevel thresh="25000"/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622730" y="3075506"/>
            <a:ext cx="360000" cy="360000"/>
          </a:xfrm>
          <a:prstGeom prst="rect">
            <a:avLst/>
          </a:prstGeom>
        </p:spPr>
      </p:pic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268341" y="2931791"/>
            <a:ext cx="2015627" cy="1728191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СВОБОДНЫЕ ИНВЕСТИЦИОННЫЕ ПЛОЩАДКИ (ЗЕМЕЛЬНЫЕ УЧАСТКИ)</a:t>
            </a: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3707904" y="1347316"/>
            <a:ext cx="2520280" cy="1440459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</a:t>
            </a:r>
            <a:endParaRPr lang="ru-RU" sz="11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СЕЛЬСКОХОЗЯЙСТВЕННЫХ </a:t>
            </a:r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ТЕРРИТОРИЙ ДЛЯ РАЗВИТИЯ РАСТЕНИЕВОДСТВА И ЖИВОТНОВОДСТВА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6444208" y="1347316"/>
            <a:ext cx="2232247" cy="1440460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ПРИРОДНЫЕ </a:t>
            </a:r>
          </a:p>
          <a:p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РЕСУРСЫ</a:t>
            </a:r>
          </a:p>
          <a:p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объекты и явления природы, которые можно использовать в целях </a:t>
            </a:r>
            <a:r>
              <a:rPr lang="ru-RU" sz="1100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отдыха </a:t>
            </a:r>
            <a:r>
              <a:rPr lang="ru-RU" sz="1100" dirty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и лечения</a:t>
            </a:r>
            <a:endParaRPr lang="ru-RU" sz="1100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427984" y="2931791"/>
            <a:ext cx="2295276" cy="1728191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sah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endParaRPr lang="sah-RU" sz="1100" b="1" dirty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r>
              <a:rPr lang="sah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СТРОИТЕЛЬСТВО НОВЫХ ОБЪЕКТОВ СОИЦАЛЬНОЙ ИНФРАСТУКТУРЫ ПО ГОСУДАРСТВЕННЫМ И МУНИЦИПАЛЬНЫМ ПРОГРАММАМ</a:t>
            </a:r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6876256" y="2931791"/>
            <a:ext cx="1770957" cy="1728191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СИСТЕМА ПОДГОТОВКИ РАБОЧИХ КАДРОВ В РАЙОНЕ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67544" y="4819967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  <p:pic>
        <p:nvPicPr>
          <p:cNvPr id="17" name="Рисунок 16" descr="Галочка на щите со сплошной заливкой">
            <a:extLst>
              <a:ext uri="{FF2B5EF4-FFF2-40B4-BE49-F238E27FC236}">
                <a16:creationId xmlns:a16="http://schemas.microsoft.com/office/drawing/2014/main" id="{00F8F6B7-AD4B-F73F-824B-FBDBDDE60279}"/>
              </a:ext>
            </a:extLst>
          </p:cNvPr>
          <p:cNvPicPr>
            <a:picLocks noChangeAspect="1"/>
          </p:cNvPicPr>
          <p:nvPr/>
        </p:nvPicPr>
        <p:blipFill>
          <a:blip r:embed="rId184">
            <a:biLevel thresh="25000"/>
            <a:extLst>
              <a:ext uri="{96DAC541-7B7A-43D3-8B79-37D633B846F1}">
                <asvg:svgBlip xmlns="" xmlns:asvg="http://schemas.microsoft.com/office/drawing/2016/SVG/main" r:embed="rId196"/>
              </a:ext>
            </a:extLst>
          </a:blip>
          <a:stretch>
            <a:fillRect/>
          </a:stretch>
        </p:blipFill>
        <p:spPr>
          <a:xfrm>
            <a:off x="5796136" y="1419663"/>
            <a:ext cx="360000" cy="360000"/>
          </a:xfrm>
          <a:prstGeom prst="rect">
            <a:avLst/>
          </a:prstGeom>
        </p:spPr>
      </p:pic>
      <p:pic>
        <p:nvPicPr>
          <p:cNvPr id="18" name="Рисунок 17" descr="Линейчатая диаграмма со сплошной заливкой">
            <a:extLst>
              <a:ext uri="{FF2B5EF4-FFF2-40B4-BE49-F238E27FC236}">
                <a16:creationId xmlns:a16="http://schemas.microsoft.com/office/drawing/2014/main" id="{A372A69E-B278-0CC2-29CB-1D6F57278932}"/>
              </a:ext>
            </a:extLst>
          </p:cNvPr>
          <p:cNvPicPr>
            <a:picLocks noChangeAspect="1"/>
          </p:cNvPicPr>
          <p:nvPr/>
        </p:nvPicPr>
        <p:blipFill>
          <a:blip r:embed="rId197">
            <a:biLevel thresh="25000"/>
            <a:extLst>
              <a:ext uri="{96DAC541-7B7A-43D3-8B79-37D633B846F1}">
                <asvg:svgBlip xmlns=""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3779912" y="3075506"/>
            <a:ext cx="360000" cy="360000"/>
          </a:xfrm>
          <a:prstGeom prst="rect">
            <a:avLst/>
          </a:prstGeom>
        </p:spPr>
      </p:pic>
      <p:pic>
        <p:nvPicPr>
          <p:cNvPr id="21" name="Рисунок 20" descr="Дерево с корнями со сплошной заливкой">
            <a:extLst>
              <a:ext uri="{FF2B5EF4-FFF2-40B4-BE49-F238E27FC236}">
                <a16:creationId xmlns:a16="http://schemas.microsoft.com/office/drawing/2014/main" id="{E65AF634-7716-4B38-F8A5-4FE79F190C82}"/>
              </a:ext>
            </a:extLst>
          </p:cNvPr>
          <p:cNvPicPr>
            <a:picLocks noChangeAspect="1"/>
          </p:cNvPicPr>
          <p:nvPr/>
        </p:nvPicPr>
        <p:blipFill>
          <a:blip r:embed="rId198">
            <a:biLevel thresh="25000"/>
            <a:extLst>
              <a:ext uri="{96DAC541-7B7A-43D3-8B79-37D633B846F1}">
                <asvg:svgBlip xmlns:asvg="http://schemas.microsoft.com/office/drawing/2016/SVG/main" xmlns="" r:embed="rId216"/>
              </a:ext>
            </a:extLst>
          </a:blip>
          <a:stretch>
            <a:fillRect/>
          </a:stretch>
        </p:blipFill>
        <p:spPr>
          <a:xfrm>
            <a:off x="8172400" y="1419663"/>
            <a:ext cx="360000" cy="360000"/>
          </a:xfrm>
          <a:prstGeom prst="rect">
            <a:avLst/>
          </a:prstGeom>
        </p:spPr>
      </p:pic>
      <p:pic>
        <p:nvPicPr>
          <p:cNvPr id="22" name="Рисунок 21" descr="Город со сплошной заливкой">
            <a:extLst>
              <a:ext uri="{FF2B5EF4-FFF2-40B4-BE49-F238E27FC236}">
                <a16:creationId xmlns:a16="http://schemas.microsoft.com/office/drawing/2014/main" id="{D99B5BDD-DBE8-04D7-204D-397E3EFD92D0}"/>
              </a:ext>
            </a:extLst>
          </p:cNvPr>
          <p:cNvPicPr>
            <a:picLocks noChangeAspect="1"/>
          </p:cNvPicPr>
          <p:nvPr/>
        </p:nvPicPr>
        <p:blipFill>
          <a:blip r:embed="rId217">
            <a:biLevel thresh="25000"/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6225314" y="3075506"/>
            <a:ext cx="360000" cy="360000"/>
          </a:xfrm>
          <a:prstGeom prst="rect">
            <a:avLst/>
          </a:prstGeom>
        </p:spPr>
      </p:pic>
      <p:pic>
        <p:nvPicPr>
          <p:cNvPr id="23" name="Рисунок 22" descr="Целевая аудитория со сплошной заливкой">
            <a:extLst>
              <a:ext uri="{FF2B5EF4-FFF2-40B4-BE49-F238E27FC236}">
                <a16:creationId xmlns:a16="http://schemas.microsoft.com/office/drawing/2014/main" id="{95D1076B-8198-2CD1-A931-D228140DB461}"/>
              </a:ext>
            </a:extLst>
          </p:cNvPr>
          <p:cNvPicPr>
            <a:picLocks noChangeAspect="1"/>
          </p:cNvPicPr>
          <p:nvPr/>
        </p:nvPicPr>
        <p:blipFill>
          <a:blip r:embed="rId218">
            <a:biLevel thresh="25000"/>
            <a:extLst>
              <a:ext uri="{96DAC541-7B7A-43D3-8B79-37D633B846F1}">
                <asvg:svgBlip xmlns:asvg="http://schemas.microsoft.com/office/drawing/2016/SVG/main" xmlns="" r:embed="rId44"/>
              </a:ext>
            </a:extLst>
          </a:blip>
          <a:stretch>
            <a:fillRect/>
          </a:stretch>
        </p:blipFill>
        <p:spPr>
          <a:xfrm>
            <a:off x="8172400" y="3075506"/>
            <a:ext cx="360000" cy="360000"/>
          </a:xfrm>
          <a:prstGeom prst="rect">
            <a:avLst/>
          </a:prstGeom>
        </p:spPr>
      </p:pic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58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06581" y="452738"/>
            <a:ext cx="4762872" cy="432048"/>
          </a:xfrm>
        </p:spPr>
        <p:txBody>
          <a:bodyPr>
            <a:normAutofit/>
          </a:bodyPr>
          <a:lstStyle/>
          <a:p>
            <a:pPr algn="l"/>
            <a:r>
              <a:rPr lang="sah-RU" sz="2200" b="1" dirty="0" smtClean="0">
                <a:latin typeface="Arial Bold"/>
              </a:rPr>
              <a:t>ОБЩАЯ ХАРАКТЕРИСТИКА</a:t>
            </a:r>
            <a:endParaRPr lang="ru-RU" dirty="0"/>
          </a:p>
        </p:txBody>
      </p:sp>
      <p:sp>
        <p:nvSpPr>
          <p:cNvPr id="7" name="Скругленный прямоугольник 6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83215" y="119284"/>
            <a:ext cx="1440159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характеристика</a:t>
            </a:r>
            <a:r>
              <a:rPr lang="x-none" sz="8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9B83FABD-A56B-D9B1-C69E-50C46E0F43F7}"/>
              </a:ext>
            </a:extLst>
          </p:cNvPr>
          <p:cNvSpPr/>
          <p:nvPr/>
        </p:nvSpPr>
        <p:spPr>
          <a:xfrm>
            <a:off x="704118" y="1648025"/>
            <a:ext cx="1954085" cy="801287"/>
          </a:xfrm>
          <a:prstGeom prst="roundRect">
            <a:avLst>
              <a:gd name="adj" fmla="val 24466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2"/>
              </a:solidFill>
              <a:latin typeface="Arial Bold"/>
            </a:endParaRP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3FE3C0CF-5D95-1AEE-3887-AD805852FE1B}"/>
              </a:ext>
            </a:extLst>
          </p:cNvPr>
          <p:cNvSpPr/>
          <p:nvPr/>
        </p:nvSpPr>
        <p:spPr>
          <a:xfrm>
            <a:off x="2843808" y="1647786"/>
            <a:ext cx="1954085" cy="801286"/>
          </a:xfrm>
          <a:prstGeom prst="roundRect">
            <a:avLst>
              <a:gd name="adj" fmla="val 24466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2"/>
              </a:solidFill>
              <a:latin typeface="Arial Bold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C70D425-0601-D87C-F822-B98F9FAA1682}"/>
              </a:ext>
            </a:extLst>
          </p:cNvPr>
          <p:cNvSpPr txBox="1"/>
          <p:nvPr/>
        </p:nvSpPr>
        <p:spPr>
          <a:xfrm>
            <a:off x="903997" y="1779101"/>
            <a:ext cx="936793" cy="21544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ru-RU" sz="1400" b="1" dirty="0" smtClean="0">
                <a:solidFill>
                  <a:srgbClr val="4756A0"/>
                </a:solidFill>
                <a:latin typeface="Arial Bold"/>
                <a:cs typeface="Arial" panose="020B0604020202020204" pitchFamily="34" charset="0"/>
              </a:rPr>
              <a:t>11772 чел.</a:t>
            </a:r>
            <a:endParaRPr lang="ru-RU" sz="1400" b="1" dirty="0">
              <a:solidFill>
                <a:srgbClr val="4756A0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4E6BDDD-6D8F-8017-99BE-9D45AAA1328E}"/>
              </a:ext>
            </a:extLst>
          </p:cNvPr>
          <p:cNvSpPr txBox="1"/>
          <p:nvPr/>
        </p:nvSpPr>
        <p:spPr>
          <a:xfrm>
            <a:off x="903998" y="2048668"/>
            <a:ext cx="1524379" cy="3385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ru-RU" sz="1100" dirty="0">
                <a:solidFill>
                  <a:srgbClr val="4756A0"/>
                </a:solidFill>
                <a:latin typeface="Arial Bold"/>
                <a:cs typeface="Arial" panose="020B0604020202020204" pitchFamily="34" charset="0"/>
              </a:rPr>
              <a:t>численность населения </a:t>
            </a:r>
            <a:r>
              <a:rPr lang="ru-RU" sz="1100" dirty="0" smtClean="0">
                <a:solidFill>
                  <a:srgbClr val="4756A0"/>
                </a:solidFill>
                <a:latin typeface="Arial Bold"/>
                <a:cs typeface="Arial" panose="020B0604020202020204" pitchFamily="34" charset="0"/>
              </a:rPr>
              <a:t>ГО, 2024 </a:t>
            </a:r>
            <a:r>
              <a:rPr lang="ru-RU" sz="1100" dirty="0">
                <a:solidFill>
                  <a:srgbClr val="4756A0"/>
                </a:solidFill>
                <a:latin typeface="Arial Bold"/>
                <a:cs typeface="Arial" panose="020B0604020202020204" pitchFamily="34" charset="0"/>
              </a:rPr>
              <a:t>г. </a:t>
            </a:r>
          </a:p>
        </p:txBody>
      </p:sp>
      <p:pic>
        <p:nvPicPr>
          <p:cNvPr id="17" name="Рисунок 16" descr="Пользователь со сплошной заливкой">
            <a:extLst>
              <a:ext uri="{FF2B5EF4-FFF2-40B4-BE49-F238E27FC236}">
                <a16:creationId xmlns:a16="http://schemas.microsoft.com/office/drawing/2014/main" id="{C86C1983-C8BD-89C3-7A05-138B029CFA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137528" y="1737482"/>
            <a:ext cx="360000" cy="36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FA94615B-DCE9-714A-3CA3-7B2922C855BA}"/>
              </a:ext>
            </a:extLst>
          </p:cNvPr>
          <p:cNvSpPr txBox="1"/>
          <p:nvPr/>
        </p:nvSpPr>
        <p:spPr>
          <a:xfrm>
            <a:off x="2993705" y="2086345"/>
            <a:ext cx="1524379" cy="18466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>
                <a:solidFill>
                  <a:srgbClr val="4756A0"/>
                </a:solidFill>
                <a:latin typeface="Arial Bold"/>
                <a:cs typeface="Arial" pitchFamily="34" charset="0"/>
              </a:rPr>
              <a:t>площадь </a:t>
            </a:r>
            <a:r>
              <a:rPr lang="ru-RU" sz="1200" dirty="0" smtClean="0">
                <a:solidFill>
                  <a:srgbClr val="4756A0"/>
                </a:solidFill>
                <a:latin typeface="Arial Bold"/>
                <a:cs typeface="Arial" pitchFamily="34" charset="0"/>
              </a:rPr>
              <a:t>ГО</a:t>
            </a:r>
            <a:endParaRPr lang="ru-RU" sz="1200" dirty="0">
              <a:solidFill>
                <a:srgbClr val="4756A0"/>
              </a:solidFill>
              <a:latin typeface="Arial Bold"/>
              <a:cs typeface="Arial" pitchFamily="34" charset="0"/>
            </a:endParaRPr>
          </a:p>
        </p:txBody>
      </p:sp>
      <p:pic>
        <p:nvPicPr>
          <p:cNvPr id="28" name="Рисунок 27" descr="Переместить со сплошной заливкой">
            <a:extLst>
              <a:ext uri="{FF2B5EF4-FFF2-40B4-BE49-F238E27FC236}">
                <a16:creationId xmlns:a16="http://schemas.microsoft.com/office/drawing/2014/main" id="{895D5543-0D78-4216-5A52-61BAC118CA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275544" y="1679512"/>
            <a:ext cx="360000" cy="36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29" name="Прямоугольник 28"/>
          <p:cNvSpPr/>
          <p:nvPr/>
        </p:nvSpPr>
        <p:spPr>
          <a:xfrm>
            <a:off x="2918575" y="1745008"/>
            <a:ext cx="1645002" cy="30777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4756A0"/>
                </a:solidFill>
                <a:latin typeface="Arial Bold"/>
                <a:ea typeface="Times New Roman" panose="02020603050405020304" pitchFamily="18" charset="0"/>
                <a:cs typeface="Arial" pitchFamily="34" charset="0"/>
              </a:rPr>
              <a:t>31,0 км</a:t>
            </a:r>
            <a:r>
              <a:rPr lang="ru-RU" sz="1400" b="1" baseline="30000" dirty="0" smtClean="0">
                <a:solidFill>
                  <a:srgbClr val="4756A0"/>
                </a:solidFill>
                <a:latin typeface="Arial Bold"/>
                <a:ea typeface="Times New Roman" panose="02020603050405020304" pitchFamily="18" charset="0"/>
                <a:cs typeface="Arial" pitchFamily="34" charset="0"/>
              </a:rPr>
              <a:t>2</a:t>
            </a:r>
            <a:endParaRPr lang="ru-RU" sz="1400" b="1" dirty="0">
              <a:solidFill>
                <a:srgbClr val="4756A0"/>
              </a:solidFill>
              <a:latin typeface="Arial Bold"/>
              <a:cs typeface="Arial" pitchFamily="34" charset="0"/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805031" y="2640319"/>
            <a:ext cx="3312368" cy="2467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sah-RU" sz="1400" b="1" dirty="0">
                <a:latin typeface="Arial Bold"/>
              </a:rPr>
              <a:t>т</a:t>
            </a:r>
            <a:r>
              <a:rPr lang="sah-RU" sz="1400" b="1" dirty="0" smtClean="0">
                <a:latin typeface="Arial Bold"/>
              </a:rPr>
              <a:t>ранспортная доступность округа</a:t>
            </a:r>
            <a:endParaRPr lang="ru-RU" sz="3200" dirty="0"/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:a16="http://schemas.microsoft.com/office/drawing/2014/main" id="{3FE3C0CF-5D95-1AEE-3887-AD805852FE1B}"/>
              </a:ext>
            </a:extLst>
          </p:cNvPr>
          <p:cNvSpPr/>
          <p:nvPr/>
        </p:nvSpPr>
        <p:spPr>
          <a:xfrm>
            <a:off x="763308" y="3015183"/>
            <a:ext cx="1955760" cy="560143"/>
          </a:xfrm>
          <a:prstGeom prst="roundRect">
            <a:avLst>
              <a:gd name="adj" fmla="val 24466"/>
            </a:avLst>
          </a:prstGeom>
          <a:solidFill>
            <a:srgbClr val="4756A0"/>
          </a:solidFill>
          <a:ln w="12700">
            <a:solidFill>
              <a:schemeClr val="tx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2"/>
              </a:solidFill>
              <a:latin typeface="Arial Bold"/>
            </a:endParaRP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FE3C0CF-5D95-1AEE-3887-AD805852FE1B}"/>
              </a:ext>
            </a:extLst>
          </p:cNvPr>
          <p:cNvSpPr/>
          <p:nvPr/>
        </p:nvSpPr>
        <p:spPr>
          <a:xfrm>
            <a:off x="2786647" y="3012959"/>
            <a:ext cx="1955760" cy="560143"/>
          </a:xfrm>
          <a:prstGeom prst="roundRect">
            <a:avLst>
              <a:gd name="adj" fmla="val 24466"/>
            </a:avLst>
          </a:prstGeom>
          <a:solidFill>
            <a:srgbClr val="4756A0"/>
          </a:solidFill>
          <a:ln w="12700">
            <a:solidFill>
              <a:schemeClr val="tx2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2"/>
              </a:solidFill>
              <a:latin typeface="Arial Bold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74478" y="3025684"/>
            <a:ext cx="1485543" cy="2616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 Bold"/>
                <a:ea typeface="Times New Roman" panose="02020603050405020304" pitchFamily="18" charset="0"/>
                <a:cs typeface="Arial" pitchFamily="34" charset="0"/>
              </a:rPr>
              <a:t>а</a:t>
            </a:r>
            <a:r>
              <a:rPr lang="ru-RU" sz="1100" b="1" dirty="0" smtClean="0">
                <a:solidFill>
                  <a:schemeClr val="bg1"/>
                </a:solidFill>
                <a:latin typeface="Arial Bold"/>
                <a:ea typeface="Times New Roman" panose="02020603050405020304" pitchFamily="18" charset="0"/>
                <a:cs typeface="Arial" pitchFamily="34" charset="0"/>
              </a:rPr>
              <a:t>виасообщения</a:t>
            </a:r>
            <a:endParaRPr lang="ru-RU" sz="1100" b="1" dirty="0">
              <a:solidFill>
                <a:schemeClr val="bg1"/>
              </a:solidFill>
              <a:latin typeface="Arial Bold"/>
              <a:cs typeface="Arial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F7716E0-33E1-47CC-F22F-F3F1AB99120C}"/>
              </a:ext>
            </a:extLst>
          </p:cNvPr>
          <p:cNvSpPr txBox="1"/>
          <p:nvPr/>
        </p:nvSpPr>
        <p:spPr>
          <a:xfrm>
            <a:off x="2908093" y="3072417"/>
            <a:ext cx="1143047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itchFamily="34" charset="0"/>
                <a:cs typeface="Arial" panose="020B0604020202020204" pitchFamily="34" charset="0"/>
              </a:rPr>
              <a:t>автотранспорт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C3014AC-346D-5F34-3694-105F0C9F5360}"/>
              </a:ext>
            </a:extLst>
          </p:cNvPr>
          <p:cNvSpPr txBox="1"/>
          <p:nvPr/>
        </p:nvSpPr>
        <p:spPr>
          <a:xfrm>
            <a:off x="781545" y="3303553"/>
            <a:ext cx="1944216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  <a:latin typeface="Arial" pitchFamily="34" charset="0"/>
                <a:cs typeface="Arial" panose="020B0604020202020204" pitchFamily="34" charset="0"/>
              </a:rPr>
              <a:t>Расстояния до аэропорта Якутска 11 км </a:t>
            </a:r>
            <a:endParaRPr lang="ru-R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C3014AC-346D-5F34-3694-105F0C9F5360}"/>
              </a:ext>
            </a:extLst>
          </p:cNvPr>
          <p:cNvSpPr txBox="1"/>
          <p:nvPr/>
        </p:nvSpPr>
        <p:spPr>
          <a:xfrm>
            <a:off x="2910057" y="3303552"/>
            <a:ext cx="1545487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  <a:latin typeface="Arial" pitchFamily="34" charset="0"/>
                <a:cs typeface="Arial" panose="020B0604020202020204" pitchFamily="34" charset="0"/>
              </a:rPr>
              <a:t>Асфальтирования трасса</a:t>
            </a:r>
            <a:endParaRPr lang="ru-R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</a:t>
            </a:fld>
            <a:endParaRPr lang="ru-RU"/>
          </a:p>
        </p:txBody>
      </p:sp>
      <p:sp>
        <p:nvSpPr>
          <p:cNvPr id="61" name="Объект 2"/>
          <p:cNvSpPr>
            <a:spLocks noGrp="1"/>
          </p:cNvSpPr>
          <p:nvPr>
            <p:ph idx="1"/>
          </p:nvPr>
        </p:nvSpPr>
        <p:spPr>
          <a:xfrm>
            <a:off x="406581" y="819858"/>
            <a:ext cx="6984776" cy="363487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  <p:pic>
        <p:nvPicPr>
          <p:cNvPr id="65" name="Рисунок 64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250828" y="1183345"/>
            <a:ext cx="3611159" cy="3080743"/>
          </a:xfrm>
          <a:prstGeom prst="rect">
            <a:avLst/>
          </a:prstGeom>
          <a:noFill/>
          <a:ln w="38100" cmpd="thinThick">
            <a:solidFill>
              <a:srgbClr val="00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9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179512" y="1044104"/>
            <a:ext cx="5256584" cy="3759894"/>
          </a:xfrm>
          <a:prstGeom prst="roundRect">
            <a:avLst>
              <a:gd name="adj" fmla="val 7459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1539392"/>
              </p:ext>
            </p:extLst>
          </p:nvPr>
        </p:nvGraphicFramePr>
        <p:xfrm>
          <a:off x="-138168" y="1615723"/>
          <a:ext cx="4680520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179512" y="195486"/>
            <a:ext cx="7920880" cy="708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ah-RU" sz="2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old"/>
                <a:ea typeface="+mj-ea"/>
                <a:cs typeface="+mj-cs"/>
              </a:rPr>
              <a:t>СОЦИАЛЬНО-ЭКОНОМИЧЕСКИЕ ПОКАЗАТЕЛИ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6" name="Скругленный прямоугольник 5">
            <a:hlinkClick r:id="rId4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20" y="89417"/>
            <a:ext cx="2520280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Социально-экономические показатели</a:t>
            </a: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5580112" y="1044105"/>
            <a:ext cx="3456384" cy="729400"/>
          </a:xfrm>
          <a:prstGeom prst="roundRect">
            <a:avLst>
              <a:gd name="adj" fmla="val 26701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ИНВЕСТИЦИИ В ОСНОВНОЙ КАПИТАЛ </a:t>
            </a:r>
          </a:p>
          <a:p>
            <a:pPr lvl="0"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ИСТОЧНИКАМ ФИНАНСИРОВАНИЯ </a:t>
            </a:r>
          </a:p>
          <a:p>
            <a:pPr lvl="0"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2023 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ГОДУ (тыс. руб.)</a:t>
            </a:r>
            <a:endParaRPr kumimoji="0" lang="x-none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05726" y="1131590"/>
            <a:ext cx="14581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 Bold"/>
                <a:ea typeface="+mn-ea"/>
                <a:cs typeface="+mn-cs"/>
              </a:rPr>
              <a:t>Объем инвестиций в основной капитал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 Bold"/>
                <a:ea typeface="+mn-ea"/>
                <a:cs typeface="+mn-cs"/>
              </a:rPr>
              <a:t>млн руб.</a:t>
            </a:r>
            <a:endParaRPr kumimoji="0" lang="ru-RU" sz="1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 Bold"/>
              <a:ea typeface="+mn-ea"/>
              <a:cs typeface="+mn-cs"/>
            </a:endParaRPr>
          </a:p>
        </p:txBody>
      </p:sp>
      <p:sp>
        <p:nvSpPr>
          <p:cNvPr id="21" name="Скругленный прямоугольник 20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3167844" y="1685587"/>
            <a:ext cx="396044" cy="166081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2957,8</a:t>
            </a:r>
            <a:endParaRPr kumimoji="0" lang="x-none" sz="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675687" y="1685589"/>
            <a:ext cx="432048" cy="166079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1247,7</a:t>
            </a:r>
          </a:p>
        </p:txBody>
      </p:sp>
      <p:sp>
        <p:nvSpPr>
          <p:cNvPr id="27" name="Скругленный прямоугольник 26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159732" y="1690465"/>
            <a:ext cx="437220" cy="166079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1113,9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761910" y="2416498"/>
            <a:ext cx="17461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 Bold"/>
                <a:ea typeface="+mn-ea"/>
                <a:cs typeface="+mn-cs"/>
              </a:rPr>
              <a:t>Объем отгруженных товаров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 Bold"/>
                <a:ea typeface="+mn-ea"/>
                <a:cs typeface="+mn-cs"/>
              </a:rPr>
              <a:t>млн руб.</a:t>
            </a: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 Bold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446101" y="3950719"/>
            <a:ext cx="161513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 Bold"/>
                <a:ea typeface="+mn-ea"/>
                <a:cs typeface="+mn-cs"/>
              </a:rPr>
              <a:t>Среднемесячная заработная плата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 Bold"/>
                <a:ea typeface="+mn-ea"/>
                <a:cs typeface="+mn-cs"/>
              </a:rPr>
              <a:t>руб.</a:t>
            </a: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 Bold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87468" y="3950719"/>
            <a:ext cx="1800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 Bold"/>
                <a:ea typeface="+mn-ea"/>
                <a:cs typeface="+mn-cs"/>
              </a:rPr>
              <a:t>Объем розничной торговли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 Bold"/>
                <a:ea typeface="+mn-ea"/>
                <a:cs typeface="+mn-cs"/>
              </a:rPr>
              <a:t>млн руб.</a:t>
            </a: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 Bold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1500" y="2231082"/>
            <a:ext cx="1800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 Bold"/>
                <a:ea typeface="+mn-ea"/>
                <a:cs typeface="+mn-cs"/>
              </a:rPr>
              <a:t>Средний размер пенсии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 Bold"/>
                <a:ea typeface="+mn-ea"/>
                <a:cs typeface="+mn-cs"/>
              </a:rPr>
              <a:t>руб.</a:t>
            </a: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Arial Bold"/>
              <a:ea typeface="+mn-ea"/>
              <a:cs typeface="+mn-cs"/>
            </a:endParaRPr>
          </a:p>
        </p:txBody>
      </p:sp>
      <p:sp>
        <p:nvSpPr>
          <p:cNvPr id="50" name="Скругленный прямоугольник 49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1259631" y="2605908"/>
            <a:ext cx="360040" cy="166081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26399,9</a:t>
            </a:r>
            <a:endParaRPr kumimoji="0" lang="x-none" sz="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1" name="Скругленный прямоугольник 50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791579" y="2605911"/>
            <a:ext cx="360040" cy="166079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24614,2</a:t>
            </a:r>
          </a:p>
        </p:txBody>
      </p:sp>
      <p:sp>
        <p:nvSpPr>
          <p:cNvPr id="52" name="Скругленный прямоугольник 51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328699" y="2610786"/>
            <a:ext cx="360040" cy="166079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21852,6</a:t>
            </a:r>
          </a:p>
        </p:txBody>
      </p:sp>
      <p:sp>
        <p:nvSpPr>
          <p:cNvPr id="53" name="Скругленный прямоугольник 52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1556991" y="4340793"/>
            <a:ext cx="360040" cy="166081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304,5</a:t>
            </a:r>
            <a:endParaRPr kumimoji="0" lang="x-none" sz="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4" name="Скругленный прямоугольник 53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1088939" y="4340796"/>
            <a:ext cx="360040" cy="166079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237,9</a:t>
            </a:r>
          </a:p>
        </p:txBody>
      </p:sp>
      <p:sp>
        <p:nvSpPr>
          <p:cNvPr id="55" name="Скругленный прямоугольник 54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626059" y="4345671"/>
            <a:ext cx="360040" cy="166079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212,4</a:t>
            </a:r>
          </a:p>
        </p:txBody>
      </p:sp>
      <p:sp>
        <p:nvSpPr>
          <p:cNvPr id="56" name="Скругленный прямоугольник 55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574992" y="4463423"/>
            <a:ext cx="486239" cy="166081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94038,8</a:t>
            </a:r>
            <a:endParaRPr kumimoji="0" lang="x-none" sz="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7" name="Скругленный прямоугольник 56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092195" y="4463425"/>
            <a:ext cx="435526" cy="166079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82089</a:t>
            </a:r>
          </a:p>
        </p:txBody>
      </p:sp>
      <p:sp>
        <p:nvSpPr>
          <p:cNvPr id="58" name="Скругленный прямоугольник 57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3648722" y="4458550"/>
            <a:ext cx="383566" cy="183067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71853</a:t>
            </a:r>
          </a:p>
        </p:txBody>
      </p:sp>
      <p:sp>
        <p:nvSpPr>
          <p:cNvPr id="59" name="Скругленный прямоугольник 58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993261" y="2951540"/>
            <a:ext cx="437219" cy="166081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1092,1</a:t>
            </a:r>
            <a:endParaRPr kumimoji="0" lang="x-none" sz="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0" name="Скругленный прямоугольник 59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525210" y="2951543"/>
            <a:ext cx="396044" cy="166079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1077,9</a:t>
            </a:r>
          </a:p>
        </p:txBody>
      </p:sp>
      <p:sp>
        <p:nvSpPr>
          <p:cNvPr id="61" name="Скругленный прямоугольник 60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062330" y="2956418"/>
            <a:ext cx="360040" cy="166079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977,7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Объект 2"/>
          <p:cNvSpPr txBox="1">
            <a:spLocks/>
          </p:cNvSpPr>
          <p:nvPr/>
        </p:nvSpPr>
        <p:spPr>
          <a:xfrm>
            <a:off x="185007" y="672674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711542050"/>
              </p:ext>
            </p:extLst>
          </p:nvPr>
        </p:nvGraphicFramePr>
        <p:xfrm>
          <a:off x="5763978" y="1914074"/>
          <a:ext cx="3138001" cy="30304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876256" y="3075806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2 957 849</a:t>
            </a:r>
            <a:endParaRPr lang="ru-RU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84368" y="3904552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2 916 645</a:t>
            </a:r>
            <a:endParaRPr lang="ru-RU" sz="105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42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9512" y="290266"/>
            <a:ext cx="5328592" cy="5075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sah-RU" sz="2200" b="1" dirty="0" smtClean="0">
                <a:latin typeface="Arial Bold"/>
              </a:rPr>
              <a:t>ЗАНЯТОСТЬ И ДОХОДЫ НАСЕЛЕНИЯ</a:t>
            </a:r>
            <a:endParaRPr lang="ru-RU" dirty="0"/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20" y="89417"/>
            <a:ext cx="1872208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анятость и доходы населения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3827380" y="924190"/>
            <a:ext cx="4975152" cy="1671661"/>
          </a:xfrm>
          <a:prstGeom prst="roundRect">
            <a:avLst>
              <a:gd name="adj" fmla="val 1182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3827380" y="924190"/>
            <a:ext cx="4975152" cy="3647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104635" y="1106540"/>
            <a:ext cx="4320480" cy="182350"/>
          </a:xfrm>
          <a:prstGeom prst="roundRect">
            <a:avLst>
              <a:gd name="adj" fmla="val 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01D18615-3BD4-9047-32C3-3CA2012B6F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768744"/>
              </p:ext>
            </p:extLst>
          </p:nvPr>
        </p:nvGraphicFramePr>
        <p:xfrm>
          <a:off x="3760199" y="921113"/>
          <a:ext cx="5042333" cy="16668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2221">
                  <a:extLst>
                    <a:ext uri="{9D8B030D-6E8A-4147-A177-3AD203B41FA5}">
                      <a16:colId xmlns:a16="http://schemas.microsoft.com/office/drawing/2014/main" val="3318199641"/>
                    </a:ext>
                  </a:extLst>
                </a:gridCol>
                <a:gridCol w="598081">
                  <a:extLst>
                    <a:ext uri="{9D8B030D-6E8A-4147-A177-3AD203B41FA5}">
                      <a16:colId xmlns:a16="http://schemas.microsoft.com/office/drawing/2014/main" val="1343176932"/>
                    </a:ext>
                  </a:extLst>
                </a:gridCol>
                <a:gridCol w="949981">
                  <a:extLst>
                    <a:ext uri="{9D8B030D-6E8A-4147-A177-3AD203B41FA5}">
                      <a16:colId xmlns:a16="http://schemas.microsoft.com/office/drawing/2014/main" val="2111604541"/>
                    </a:ext>
                  </a:extLst>
                </a:gridCol>
                <a:gridCol w="951025">
                  <a:extLst>
                    <a:ext uri="{9D8B030D-6E8A-4147-A177-3AD203B41FA5}">
                      <a16:colId xmlns:a16="http://schemas.microsoft.com/office/drawing/2014/main" val="2298273598"/>
                    </a:ext>
                  </a:extLst>
                </a:gridCol>
                <a:gridCol w="951025">
                  <a:extLst>
                    <a:ext uri="{9D8B030D-6E8A-4147-A177-3AD203B41FA5}">
                      <a16:colId xmlns:a16="http://schemas.microsoft.com/office/drawing/2014/main" val="2139820442"/>
                    </a:ext>
                  </a:extLst>
                </a:gridCol>
              </a:tblGrid>
              <a:tr h="370866">
                <a:tc>
                  <a:txBody>
                    <a:bodyPr/>
                    <a:lstStyle/>
                    <a:p>
                      <a:pPr algn="ctr"/>
                      <a:r>
                        <a:rPr lang="x-none" sz="8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6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</a:t>
                      </a:r>
                      <a:r>
                        <a:rPr lang="ru-RU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x-none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x-none" sz="8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</a:t>
                      </a:r>
                      <a:r>
                        <a:rPr lang="ru-RU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x-none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x-none" sz="8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r>
                        <a:rPr lang="ru-RU" sz="800" b="1" i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(январь)</a:t>
                      </a:r>
                      <a:endParaRPr lang="x-none" sz="8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852991"/>
                  </a:ext>
                </a:extLst>
              </a:tr>
              <a:tr h="324000">
                <a:tc rowSpan="2">
                  <a:txBody>
                    <a:bodyPr/>
                    <a:lstStyle/>
                    <a:p>
                      <a:r>
                        <a:rPr lang="ru-RU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Среднемесячная номинальная начисленная заработная плата</a:t>
                      </a:r>
                      <a:endParaRPr lang="x-none" sz="8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руб.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95 315,4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108 799,6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108 421,5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506270"/>
                  </a:ext>
                </a:extLst>
              </a:tr>
              <a:tr h="324000"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113,3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113,1*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114,6*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235586"/>
                  </a:ext>
                </a:extLst>
              </a:tr>
              <a:tr h="324000">
                <a:tc rowSpan="2">
                  <a:txBody>
                    <a:bodyPr/>
                    <a:lstStyle/>
                    <a:p>
                      <a:r>
                        <a:rPr lang="ru-RU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r>
                        <a:rPr lang="x-none" sz="800" b="1" i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реднемесячная </a:t>
                      </a:r>
                      <a:r>
                        <a:rPr lang="x-none" sz="8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заработная плата </a:t>
                      </a:r>
                      <a:r>
                        <a:rPr lang="x-none" sz="800" b="1" i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</a:t>
                      </a:r>
                      <a:r>
                        <a:rPr lang="ru-RU" sz="8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Республике</a:t>
                      </a:r>
                      <a:r>
                        <a:rPr lang="ru-RU" sz="800" b="1" i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Саха (Якутия)</a:t>
                      </a:r>
                      <a:endParaRPr lang="x-none" sz="8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руб.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82 089,0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94 038,8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85 087,7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879490"/>
                  </a:ext>
                </a:extLst>
              </a:tr>
              <a:tr h="324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113,7*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114,5*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117,2*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2B56E9F4-E4FE-07B5-1673-7C188D637F75}"/>
              </a:ext>
            </a:extLst>
          </p:cNvPr>
          <p:cNvSpPr/>
          <p:nvPr/>
        </p:nvSpPr>
        <p:spPr>
          <a:xfrm>
            <a:off x="6588224" y="2863556"/>
            <a:ext cx="2162056" cy="1739106"/>
          </a:xfrm>
          <a:prstGeom prst="roundRect">
            <a:avLst>
              <a:gd name="adj" fmla="val 1257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843EC5-B93D-014D-3D45-983FBD45BCAE}"/>
              </a:ext>
            </a:extLst>
          </p:cNvPr>
          <p:cNvSpPr txBox="1"/>
          <p:nvPr/>
        </p:nvSpPr>
        <p:spPr>
          <a:xfrm>
            <a:off x="6734056" y="3563092"/>
            <a:ext cx="1944216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Величина прожиточного минимума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id="{3A2C6274-4B9B-F40B-8680-725F6BB96DFB}"/>
              </a:ext>
            </a:extLst>
          </p:cNvPr>
          <p:cNvSpPr/>
          <p:nvPr/>
        </p:nvSpPr>
        <p:spPr>
          <a:xfrm>
            <a:off x="3827380" y="2863556"/>
            <a:ext cx="2160240" cy="1740585"/>
          </a:xfrm>
          <a:prstGeom prst="roundRect">
            <a:avLst>
              <a:gd name="adj" fmla="val 1257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2ED880-7F9C-7522-6A34-8939D1C06451}"/>
              </a:ext>
            </a:extLst>
          </p:cNvPr>
          <p:cNvSpPr txBox="1"/>
          <p:nvPr/>
        </p:nvSpPr>
        <p:spPr>
          <a:xfrm>
            <a:off x="3968706" y="2618989"/>
            <a:ext cx="4277517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темп роста указан в процентах к предыдущему году</a:t>
            </a:r>
            <a:endParaRPr lang="x-none" sz="600" i="1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23ED422-DF9E-9D1D-A2F9-831F081A251F}"/>
              </a:ext>
            </a:extLst>
          </p:cNvPr>
          <p:cNvSpPr txBox="1"/>
          <p:nvPr/>
        </p:nvSpPr>
        <p:spPr>
          <a:xfrm>
            <a:off x="4053670" y="3079579"/>
            <a:ext cx="172175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48 105 </a:t>
            </a: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  <a:endParaRPr lang="x-none" sz="24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EBF4CEF-8376-EA30-4646-371E66EC9A7B}"/>
              </a:ext>
            </a:extLst>
          </p:cNvPr>
          <p:cNvSpPr txBox="1"/>
          <p:nvPr/>
        </p:nvSpPr>
        <p:spPr>
          <a:xfrm>
            <a:off x="3974339" y="3598416"/>
            <a:ext cx="2016224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Минимальный размер оплаты труда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Рисунок 20" descr="Отменить подписку со сплошной заливкой">
            <a:extLst>
              <a:ext uri="{FF2B5EF4-FFF2-40B4-BE49-F238E27FC236}">
                <a16:creationId xmlns:a16="http://schemas.microsoft.com/office/drawing/2014/main" id="{96BAE458-C0B9-5E94-E09C-84ADC48272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51778" y="2935563"/>
            <a:ext cx="360000" cy="360000"/>
          </a:xfrm>
          <a:prstGeom prst="rect">
            <a:avLst/>
          </a:prstGeom>
        </p:spPr>
      </p:pic>
      <p:pic>
        <p:nvPicPr>
          <p:cNvPr id="22" name="Рисунок 21" descr="Уменьшить со сплошной заливкой">
            <a:extLst>
              <a:ext uri="{FF2B5EF4-FFF2-40B4-BE49-F238E27FC236}">
                <a16:creationId xmlns:a16="http://schemas.microsoft.com/office/drawing/2014/main" id="{F7DE0371-C049-15C0-FB63-F322CF1A11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246223" y="2920310"/>
            <a:ext cx="360000" cy="3600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22792DB-D6F2-13EE-AD40-3281D52F5D03}"/>
              </a:ext>
            </a:extLst>
          </p:cNvPr>
          <p:cNvSpPr txBox="1"/>
          <p:nvPr/>
        </p:nvSpPr>
        <p:spPr>
          <a:xfrm>
            <a:off x="6818091" y="3076820"/>
            <a:ext cx="15603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24 925 </a:t>
            </a: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  <a:endParaRPr lang="x-none" sz="1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6880060" y="4248817"/>
            <a:ext cx="1619703" cy="313382"/>
          </a:xfrm>
          <a:prstGeom prst="roundRect">
            <a:avLst>
              <a:gd name="adj" fmla="val 14222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ru-RU" sz="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по Республике Саха (Якутия) на январь 2024 г.</a:t>
            </a:r>
            <a:endParaRPr lang="x-none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Объект 2"/>
          <p:cNvSpPr txBox="1">
            <a:spLocks/>
          </p:cNvSpPr>
          <p:nvPr/>
        </p:nvSpPr>
        <p:spPr>
          <a:xfrm>
            <a:off x="219937" y="658580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  <p:sp>
        <p:nvSpPr>
          <p:cNvPr id="33" name="Скругленный прямоугольник 32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3949326" y="4250296"/>
            <a:ext cx="1619703" cy="313382"/>
          </a:xfrm>
          <a:prstGeom prst="roundRect">
            <a:avLst>
              <a:gd name="adj" fmla="val 14222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ru-RU" sz="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по Республике Саха (Якутия) на январь 2024 г.</a:t>
            </a:r>
            <a:endParaRPr lang="x-none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id="{3A2C6274-4B9B-F40B-8680-725F6BB96DFB}"/>
              </a:ext>
            </a:extLst>
          </p:cNvPr>
          <p:cNvSpPr/>
          <p:nvPr/>
        </p:nvSpPr>
        <p:spPr>
          <a:xfrm>
            <a:off x="971600" y="2896087"/>
            <a:ext cx="2160240" cy="1706576"/>
          </a:xfrm>
          <a:prstGeom prst="roundRect">
            <a:avLst>
              <a:gd name="adj" fmla="val 1257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23ED422-DF9E-9D1D-A2F9-831F081A251F}"/>
              </a:ext>
            </a:extLst>
          </p:cNvPr>
          <p:cNvSpPr txBox="1"/>
          <p:nvPr/>
        </p:nvSpPr>
        <p:spPr>
          <a:xfrm>
            <a:off x="1129716" y="3112109"/>
            <a:ext cx="172175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184 </a:t>
            </a: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ед.</a:t>
            </a:r>
            <a:endParaRPr lang="x-none" sz="24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EBF4CEF-8376-EA30-4646-371E66EC9A7B}"/>
              </a:ext>
            </a:extLst>
          </p:cNvPr>
          <p:cNvSpPr txBox="1"/>
          <p:nvPr/>
        </p:nvSpPr>
        <p:spPr>
          <a:xfrm>
            <a:off x="1050385" y="3630946"/>
            <a:ext cx="2016224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Предприятий и организаций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1133599" y="4248817"/>
            <a:ext cx="1619703" cy="313382"/>
          </a:xfrm>
          <a:prstGeom prst="roundRect">
            <a:avLst>
              <a:gd name="adj" fmla="val 14222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ru-RU" sz="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по Республике Саха (Якутия) на январь 2024 г.</a:t>
            </a:r>
            <a:endParaRPr lang="x-none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" name="Рисунок 42" descr="Уменьшить со сплошной заливкой">
            <a:extLst>
              <a:ext uri="{FF2B5EF4-FFF2-40B4-BE49-F238E27FC236}">
                <a16:creationId xmlns:a16="http://schemas.microsoft.com/office/drawing/2014/main" id="{F7DE0371-C049-15C0-FB63-F322CF1A11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569419" y="3008033"/>
            <a:ext cx="360000" cy="360000"/>
          </a:xfrm>
          <a:prstGeom prst="rect">
            <a:avLst/>
          </a:prstGeom>
        </p:spPr>
      </p:pic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id="{3A2C6274-4B9B-F40B-8680-725F6BB96DFB}"/>
              </a:ext>
            </a:extLst>
          </p:cNvPr>
          <p:cNvSpPr/>
          <p:nvPr/>
        </p:nvSpPr>
        <p:spPr>
          <a:xfrm>
            <a:off x="981549" y="965214"/>
            <a:ext cx="2160240" cy="1706576"/>
          </a:xfrm>
          <a:prstGeom prst="roundRect">
            <a:avLst>
              <a:gd name="adj" fmla="val 1257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23ED422-DF9E-9D1D-A2F9-831F081A251F}"/>
              </a:ext>
            </a:extLst>
          </p:cNvPr>
          <p:cNvSpPr txBox="1"/>
          <p:nvPr/>
        </p:nvSpPr>
        <p:spPr>
          <a:xfrm>
            <a:off x="1139665" y="1181236"/>
            <a:ext cx="172175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7 349 </a:t>
            </a: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чел.</a:t>
            </a:r>
            <a:endParaRPr lang="x-none" sz="1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EBF4CEF-8376-EA30-4646-371E66EC9A7B}"/>
              </a:ext>
            </a:extLst>
          </p:cNvPr>
          <p:cNvSpPr txBox="1"/>
          <p:nvPr/>
        </p:nvSpPr>
        <p:spPr>
          <a:xfrm>
            <a:off x="1060334" y="1700073"/>
            <a:ext cx="2016224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Трудоспособного населения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1143548" y="2317944"/>
            <a:ext cx="1619703" cy="313382"/>
          </a:xfrm>
          <a:prstGeom prst="roundRect">
            <a:avLst>
              <a:gd name="adj" fmla="val 14222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ru-RU" sz="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январь 2024 г.</a:t>
            </a:r>
            <a:endParaRPr lang="x-none" sz="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8" name="Рисунок 47" descr="Уменьшить со сплошной заливкой">
            <a:extLst>
              <a:ext uri="{FF2B5EF4-FFF2-40B4-BE49-F238E27FC236}">
                <a16:creationId xmlns:a16="http://schemas.microsoft.com/office/drawing/2014/main" id="{F7DE0371-C049-15C0-FB63-F322CF1A11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579368" y="107716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54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9512" y="404984"/>
            <a:ext cx="5328592" cy="5075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РЕСУРСНАЯ БАЗА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20" y="89417"/>
            <a:ext cx="1080120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ru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есурсная база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317420" y="1815114"/>
            <a:ext cx="4104456" cy="553908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КЛИМАТ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317420" y="2463185"/>
            <a:ext cx="4104456" cy="1080120"/>
          </a:xfrm>
          <a:prstGeom prst="roundRect">
            <a:avLst>
              <a:gd name="adj" fmla="val 29324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709908" y="1806260"/>
            <a:ext cx="4104456" cy="553908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ЗЕМЛИ</a:t>
            </a: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709908" y="2432175"/>
            <a:ext cx="4104456" cy="1080120"/>
          </a:xfrm>
          <a:prstGeom prst="roundRect">
            <a:avLst>
              <a:gd name="adj" fmla="val 29324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66186" y="2499739"/>
            <a:ext cx="25202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>
                <a:solidFill>
                  <a:srgbClr val="4756A0"/>
                </a:solidFill>
                <a:latin typeface="Arial Bold"/>
              </a:rPr>
              <a:t>Посевная площадь: </a:t>
            </a:r>
            <a:r>
              <a:rPr lang="ru-RU" sz="800" b="1" dirty="0" smtClean="0">
                <a:solidFill>
                  <a:schemeClr val="tx2"/>
                </a:solidFill>
                <a:latin typeface="Arial Bold"/>
              </a:rPr>
              <a:t>163,7</a:t>
            </a:r>
            <a:r>
              <a:rPr lang="ru-RU" sz="800" b="1" dirty="0" smtClean="0">
                <a:solidFill>
                  <a:schemeClr val="tx2"/>
                </a:solidFill>
                <a:latin typeface="Arial Bold"/>
              </a:rPr>
              <a:t> </a:t>
            </a:r>
            <a:r>
              <a:rPr lang="ru-RU" sz="800" b="1" dirty="0" smtClean="0">
                <a:solidFill>
                  <a:srgbClr val="4756A0"/>
                </a:solidFill>
                <a:latin typeface="Arial Bold"/>
              </a:rPr>
              <a:t>га, из них:</a:t>
            </a:r>
            <a:endParaRPr lang="ru-RU" sz="800" b="1" dirty="0">
              <a:solidFill>
                <a:srgbClr val="4756A0"/>
              </a:solidFill>
              <a:latin typeface="Arial Bold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23165" y="2535193"/>
            <a:ext cx="36724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b="1" dirty="0" smtClean="0">
                <a:solidFill>
                  <a:srgbClr val="4756A0"/>
                </a:solidFill>
                <a:latin typeface="Arial Bold"/>
              </a:rPr>
              <a:t>Резко-континентальный</a:t>
            </a:r>
          </a:p>
          <a:p>
            <a:endParaRPr lang="ru-RU" sz="800" dirty="0" smtClean="0">
              <a:solidFill>
                <a:srgbClr val="4756A0"/>
              </a:solidFill>
              <a:latin typeface="Arial Bold"/>
            </a:endParaRPr>
          </a:p>
          <a:p>
            <a:r>
              <a:rPr lang="ru-RU" sz="800" dirty="0" smtClean="0">
                <a:solidFill>
                  <a:srgbClr val="4756A0"/>
                </a:solidFill>
                <a:latin typeface="Arial Bold"/>
              </a:rPr>
              <a:t>                  средняя </a:t>
            </a:r>
            <a:r>
              <a:rPr lang="ru-RU" sz="800" dirty="0">
                <a:solidFill>
                  <a:srgbClr val="4756A0"/>
                </a:solidFill>
                <a:latin typeface="Arial Bold"/>
              </a:rPr>
              <a:t>температура </a:t>
            </a:r>
            <a:endParaRPr lang="ru-RU" sz="800" dirty="0" smtClean="0">
              <a:solidFill>
                <a:srgbClr val="4756A0"/>
              </a:solidFill>
              <a:latin typeface="Arial Bold"/>
            </a:endParaRPr>
          </a:p>
          <a:p>
            <a:r>
              <a:rPr lang="ru-RU" sz="800" b="1" dirty="0" smtClean="0">
                <a:solidFill>
                  <a:srgbClr val="4756A0"/>
                </a:solidFill>
                <a:latin typeface="Arial Bold"/>
              </a:rPr>
              <a:t>                  января −40</a:t>
            </a:r>
            <a:r>
              <a:rPr lang="ru-RU" sz="800" b="1" dirty="0">
                <a:solidFill>
                  <a:srgbClr val="4756A0"/>
                </a:solidFill>
                <a:latin typeface="Arial Bold"/>
              </a:rPr>
              <a:t> °C…−</a:t>
            </a:r>
            <a:r>
              <a:rPr lang="ru-RU" sz="800" b="1" dirty="0" smtClean="0">
                <a:solidFill>
                  <a:srgbClr val="4756A0"/>
                </a:solidFill>
                <a:latin typeface="Arial Bold"/>
              </a:rPr>
              <a:t>45</a:t>
            </a:r>
            <a:r>
              <a:rPr lang="ru-RU" sz="800" b="1" dirty="0">
                <a:solidFill>
                  <a:srgbClr val="4756A0"/>
                </a:solidFill>
                <a:latin typeface="Arial Bold"/>
              </a:rPr>
              <a:t> °C, июля +</a:t>
            </a:r>
            <a:r>
              <a:rPr lang="ru-RU" sz="800" b="1" dirty="0" smtClean="0">
                <a:solidFill>
                  <a:srgbClr val="4756A0"/>
                </a:solidFill>
                <a:latin typeface="Arial Bold"/>
              </a:rPr>
              <a:t>19</a:t>
            </a:r>
            <a:r>
              <a:rPr lang="ru-RU" sz="800" b="1" dirty="0">
                <a:solidFill>
                  <a:srgbClr val="4756A0"/>
                </a:solidFill>
                <a:latin typeface="Arial Bold"/>
              </a:rPr>
              <a:t> °C</a:t>
            </a:r>
            <a:r>
              <a:rPr lang="ru-RU" sz="800" b="1" dirty="0" smtClean="0">
                <a:solidFill>
                  <a:srgbClr val="4756A0"/>
                </a:solidFill>
                <a:latin typeface="Arial Bold"/>
              </a:rPr>
              <a:t>…+38</a:t>
            </a:r>
            <a:r>
              <a:rPr lang="ru-RU" sz="800" b="1" dirty="0">
                <a:solidFill>
                  <a:srgbClr val="4756A0"/>
                </a:solidFill>
                <a:latin typeface="Arial Bold"/>
              </a:rPr>
              <a:t> °</a:t>
            </a:r>
            <a:r>
              <a:rPr lang="ru-RU" sz="800" b="1" dirty="0" smtClean="0">
                <a:solidFill>
                  <a:srgbClr val="4756A0"/>
                </a:solidFill>
                <a:latin typeface="Arial Bold"/>
              </a:rPr>
              <a:t>C </a:t>
            </a:r>
          </a:p>
          <a:p>
            <a:endParaRPr lang="ru-RU" sz="800" dirty="0">
              <a:solidFill>
                <a:srgbClr val="4756A0"/>
              </a:solidFill>
              <a:latin typeface="Arial Bold"/>
            </a:endParaRPr>
          </a:p>
          <a:p>
            <a:r>
              <a:rPr lang="ru-RU" sz="800" dirty="0" smtClean="0">
                <a:solidFill>
                  <a:srgbClr val="4756A0"/>
                </a:solidFill>
                <a:latin typeface="Arial Bold"/>
              </a:rPr>
              <a:t>                  осадков </a:t>
            </a:r>
            <a:r>
              <a:rPr lang="ru-RU" sz="800" dirty="0">
                <a:solidFill>
                  <a:srgbClr val="4756A0"/>
                </a:solidFill>
                <a:latin typeface="Arial Bold"/>
              </a:rPr>
              <a:t>выпадает в год </a:t>
            </a:r>
            <a:endParaRPr lang="ru-RU" sz="800" dirty="0" smtClean="0">
              <a:solidFill>
                <a:srgbClr val="4756A0"/>
              </a:solidFill>
              <a:latin typeface="Arial Bold"/>
            </a:endParaRPr>
          </a:p>
          <a:p>
            <a:r>
              <a:rPr lang="ru-RU" sz="800" b="1" dirty="0" smtClean="0">
                <a:solidFill>
                  <a:srgbClr val="4756A0"/>
                </a:solidFill>
                <a:latin typeface="Arial Bold"/>
              </a:rPr>
              <a:t>                  менее 250 мм</a:t>
            </a:r>
            <a:endParaRPr lang="ru-RU" sz="800" b="1" dirty="0">
              <a:solidFill>
                <a:srgbClr val="4756A0"/>
              </a:solidFill>
              <a:latin typeface="Arial Bold"/>
            </a:endParaRPr>
          </a:p>
        </p:txBody>
      </p:sp>
      <p:pic>
        <p:nvPicPr>
          <p:cNvPr id="27" name="Рисунок 26" descr="Дождь со сплошной заливкой">
            <a:extLst>
              <a:ext uri="{FF2B5EF4-FFF2-40B4-BE49-F238E27FC236}">
                <a16:creationId xmlns:a16="http://schemas.microsoft.com/office/drawing/2014/main" id="{06AC25DF-7377-EF08-5149-C767746987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xmlns:lc="http://schemas.openxmlformats.org/drawingml/2006/lockedCanvas" r:embed="rId108"/>
              </a:ext>
            </a:extLst>
          </a:blip>
          <a:stretch>
            <a:fillRect/>
          </a:stretch>
        </p:blipFill>
        <p:spPr>
          <a:xfrm>
            <a:off x="461476" y="3129300"/>
            <a:ext cx="360000" cy="360000"/>
          </a:xfrm>
          <a:prstGeom prst="rect">
            <a:avLst/>
          </a:prstGeom>
        </p:spPr>
      </p:pic>
      <p:pic>
        <p:nvPicPr>
          <p:cNvPr id="28" name="Рисунок 27" descr="Термометр со сплошной заливкой">
            <a:extLst>
              <a:ext uri="{FF2B5EF4-FFF2-40B4-BE49-F238E27FC236}">
                <a16:creationId xmlns:a16="http://schemas.microsoft.com/office/drawing/2014/main" id="{3FB80D29-88ED-CF46-944C-3B3DC5A28B65}"/>
              </a:ext>
            </a:extLst>
          </p:cNvPr>
          <p:cNvPicPr>
            <a:picLocks noChangeAspect="1"/>
          </p:cNvPicPr>
          <p:nvPr/>
        </p:nvPicPr>
        <p:blipFill>
          <a:blip r:embed="rId109">
            <a:extLst>
              <a:ext uri="{96DAC541-7B7A-43D3-8B79-37D633B846F1}">
                <asvg:svgBlip xmlns="" xmlns:asvg="http://schemas.microsoft.com/office/drawing/2016/SVG/main" xmlns:lc="http://schemas.openxmlformats.org/drawingml/2006/lockedCanvas" r:embed="rId106"/>
              </a:ext>
            </a:extLst>
          </a:blip>
          <a:stretch>
            <a:fillRect/>
          </a:stretch>
        </p:blipFill>
        <p:spPr>
          <a:xfrm>
            <a:off x="461476" y="2769300"/>
            <a:ext cx="360000" cy="360000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5501996" y="2750626"/>
            <a:ext cx="25202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solidFill>
                  <a:srgbClr val="4756A0"/>
                </a:solidFill>
                <a:latin typeface="Arial Bold"/>
              </a:rPr>
              <a:t>74,7 </a:t>
            </a:r>
            <a:r>
              <a:rPr lang="ru-RU" sz="1000" dirty="0">
                <a:solidFill>
                  <a:srgbClr val="4756A0"/>
                </a:solidFill>
                <a:latin typeface="Arial Bold"/>
              </a:rPr>
              <a:t>га -</a:t>
            </a:r>
            <a:r>
              <a:rPr lang="ru-RU" sz="1000" dirty="0" smtClean="0">
                <a:solidFill>
                  <a:srgbClr val="4756A0"/>
                </a:solidFill>
                <a:latin typeface="Arial Bold"/>
              </a:rPr>
              <a:t> </a:t>
            </a:r>
            <a:r>
              <a:rPr lang="ru-RU" sz="1000" dirty="0">
                <a:solidFill>
                  <a:srgbClr val="4756A0"/>
                </a:solidFill>
                <a:latin typeface="Arial Bold"/>
              </a:rPr>
              <a:t>под </a:t>
            </a:r>
            <a:r>
              <a:rPr lang="ru-RU" sz="1000" dirty="0" smtClean="0">
                <a:solidFill>
                  <a:srgbClr val="4756A0"/>
                </a:solidFill>
                <a:latin typeface="Arial Bold"/>
              </a:rPr>
              <a:t>картофелеводство </a:t>
            </a:r>
          </a:p>
          <a:p>
            <a:r>
              <a:rPr lang="ru-RU" sz="1000" dirty="0" smtClean="0">
                <a:solidFill>
                  <a:srgbClr val="4756A0"/>
                </a:solidFill>
                <a:latin typeface="Arial Bold"/>
              </a:rPr>
              <a:t>72,2 га - </a:t>
            </a:r>
            <a:r>
              <a:rPr lang="ru-RU" sz="1000" dirty="0">
                <a:solidFill>
                  <a:srgbClr val="4756A0"/>
                </a:solidFill>
                <a:latin typeface="Arial Bold"/>
              </a:rPr>
              <a:t>под овощи открытого </a:t>
            </a:r>
            <a:r>
              <a:rPr lang="ru-RU" sz="1000" dirty="0" smtClean="0">
                <a:solidFill>
                  <a:srgbClr val="4756A0"/>
                </a:solidFill>
                <a:latin typeface="Arial Bold"/>
              </a:rPr>
              <a:t>грунта</a:t>
            </a:r>
            <a:endParaRPr lang="ru-RU" sz="800" baseline="30000" dirty="0">
              <a:solidFill>
                <a:srgbClr val="4756A0"/>
              </a:solidFill>
              <a:latin typeface="Arial Bold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7</a:t>
            </a:fld>
            <a:endParaRPr lang="ru-RU"/>
          </a:p>
        </p:txBody>
      </p:sp>
      <p:sp>
        <p:nvSpPr>
          <p:cNvPr id="35" name="Объект 2"/>
          <p:cNvSpPr txBox="1">
            <a:spLocks/>
          </p:cNvSpPr>
          <p:nvPr/>
        </p:nvSpPr>
        <p:spPr>
          <a:xfrm>
            <a:off x="179512" y="787248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64148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9512" y="336055"/>
            <a:ext cx="5328592" cy="5075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СОЦИАЛЬНАЯ ИНФРАСТРУКТУРА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20" y="89417"/>
            <a:ext cx="1656184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 инфраструктура</a:t>
            </a:r>
            <a:endParaRPr lang="ru-RU" sz="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58312" y="1185431"/>
            <a:ext cx="2016224" cy="625917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ОБРАЗОВАНИЕ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58312" y="1905510"/>
            <a:ext cx="2016224" cy="2880320"/>
          </a:xfrm>
          <a:prstGeom prst="roundRect">
            <a:avLst>
              <a:gd name="adj" fmla="val 11829"/>
            </a:avLst>
          </a:prstGeom>
          <a:solidFill>
            <a:srgbClr val="F1F1F1"/>
          </a:solidFill>
          <a:ln w="12700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418552" y="1185431"/>
            <a:ext cx="2016224" cy="625917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ЗДРАВОХРАНЕНИЕ</a:t>
            </a:r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418552" y="1905510"/>
            <a:ext cx="2016224" cy="2880320"/>
          </a:xfrm>
          <a:prstGeom prst="roundRect">
            <a:avLst>
              <a:gd name="adj" fmla="val 11829"/>
            </a:avLst>
          </a:prstGeom>
          <a:solidFill>
            <a:srgbClr val="F1F1F1"/>
          </a:solidFill>
          <a:ln w="12700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578792" y="1186918"/>
            <a:ext cx="2016224" cy="625917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СПОРТ</a:t>
            </a:r>
          </a:p>
        </p:txBody>
      </p:sp>
      <p:sp>
        <p:nvSpPr>
          <p:cNvPr id="18" name="Скругленный прямоугольник 17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578792" y="1906997"/>
            <a:ext cx="2016224" cy="2878833"/>
          </a:xfrm>
          <a:prstGeom prst="roundRect">
            <a:avLst>
              <a:gd name="adj" fmla="val 11829"/>
            </a:avLst>
          </a:prstGeom>
          <a:solidFill>
            <a:srgbClr val="F1F1F1"/>
          </a:solidFill>
          <a:ln w="12700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6811040" y="1186918"/>
            <a:ext cx="2016224" cy="625917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КУЛЬТУРА И ИСКУССТВО</a:t>
            </a:r>
          </a:p>
        </p:txBody>
      </p:sp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6811040" y="1906997"/>
            <a:ext cx="2016224" cy="2878833"/>
          </a:xfrm>
          <a:prstGeom prst="roundRect">
            <a:avLst>
              <a:gd name="adj" fmla="val 11829"/>
            </a:avLst>
          </a:prstGeom>
          <a:solidFill>
            <a:srgbClr val="F1F1F1"/>
          </a:solidFill>
          <a:ln w="12700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pic>
        <p:nvPicPr>
          <p:cNvPr id="22" name="Рисунок 21" descr="Больница со сплошной заливкой">
            <a:extLst>
              <a:ext uri="{FF2B5EF4-FFF2-40B4-BE49-F238E27FC236}">
                <a16:creationId xmlns:a16="http://schemas.microsoft.com/office/drawing/2014/main" id="{0488155C-6AF5-3F37-3D4D-CFD39A3835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17"/>
              </a:ext>
            </a:extLst>
          </a:blip>
          <a:stretch>
            <a:fillRect/>
          </a:stretch>
        </p:blipFill>
        <p:spPr>
          <a:xfrm>
            <a:off x="3246664" y="1186918"/>
            <a:ext cx="360000" cy="360000"/>
          </a:xfrm>
          <a:prstGeom prst="rect">
            <a:avLst/>
          </a:prstGeom>
        </p:spPr>
      </p:pic>
      <p:pic>
        <p:nvPicPr>
          <p:cNvPr id="23" name="Рисунок 22" descr="Квадратная академическая шапочка со сплошной заливкой">
            <a:extLst>
              <a:ext uri="{FF2B5EF4-FFF2-40B4-BE49-F238E27FC236}">
                <a16:creationId xmlns:a16="http://schemas.microsoft.com/office/drawing/2014/main" id="{4EBC0BCE-067A-D30F-2AEA-5ABFE53A935B}"/>
              </a:ext>
            </a:extLst>
          </p:cNvPr>
          <p:cNvPicPr>
            <a:picLocks noChangeAspect="1"/>
          </p:cNvPicPr>
          <p:nvPr/>
        </p:nvPicPr>
        <p:blipFill>
          <a:blip r:embed="rId118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23"/>
              </a:ext>
            </a:extLst>
          </a:blip>
          <a:stretch>
            <a:fillRect/>
          </a:stretch>
        </p:blipFill>
        <p:spPr>
          <a:xfrm>
            <a:off x="1086424" y="1186918"/>
            <a:ext cx="360000" cy="360000"/>
          </a:xfrm>
          <a:prstGeom prst="rect">
            <a:avLst/>
          </a:prstGeom>
        </p:spPr>
      </p:pic>
      <p:pic>
        <p:nvPicPr>
          <p:cNvPr id="24" name="Рисунок 23" descr="Футбольный мяч со сплошной заливкой">
            <a:extLst>
              <a:ext uri="{FF2B5EF4-FFF2-40B4-BE49-F238E27FC236}">
                <a16:creationId xmlns:a16="http://schemas.microsoft.com/office/drawing/2014/main" id="{A446D355-B8E5-A6C9-34D6-05C9982032AF}"/>
              </a:ext>
            </a:extLst>
          </p:cNvPr>
          <p:cNvPicPr>
            <a:picLocks noChangeAspect="1"/>
          </p:cNvPicPr>
          <p:nvPr/>
        </p:nvPicPr>
        <p:blipFill>
          <a:blip r:embed="rId124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25"/>
              </a:ext>
            </a:extLst>
          </a:blip>
          <a:stretch>
            <a:fillRect/>
          </a:stretch>
        </p:blipFill>
        <p:spPr>
          <a:xfrm>
            <a:off x="5406904" y="1186918"/>
            <a:ext cx="360000" cy="360000"/>
          </a:xfrm>
          <a:prstGeom prst="rect">
            <a:avLst/>
          </a:prstGeom>
        </p:spPr>
      </p:pic>
      <p:pic>
        <p:nvPicPr>
          <p:cNvPr id="25" name="Рисунок 24" descr="Мольберт со сплошной заливкой">
            <a:extLst>
              <a:ext uri="{FF2B5EF4-FFF2-40B4-BE49-F238E27FC236}">
                <a16:creationId xmlns:a16="http://schemas.microsoft.com/office/drawing/2014/main" id="{C891EF93-D1CE-9B00-2C2A-CD18984E2582}"/>
              </a:ext>
            </a:extLst>
          </p:cNvPr>
          <p:cNvPicPr>
            <a:picLocks noChangeAspect="1"/>
          </p:cNvPicPr>
          <p:nvPr/>
        </p:nvPicPr>
        <p:blipFill>
          <a:blip r:embed="rId126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27"/>
              </a:ext>
            </a:extLst>
          </a:blip>
          <a:stretch>
            <a:fillRect/>
          </a:stretch>
        </p:blipFill>
        <p:spPr>
          <a:xfrm>
            <a:off x="7639152" y="1186918"/>
            <a:ext cx="360000" cy="360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99614" y="1945286"/>
            <a:ext cx="194454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0"/>
            <a:r>
              <a:rPr lang="ru-RU" sz="1600" b="1" kern="1000" dirty="0">
                <a:solidFill>
                  <a:srgbClr val="4756A0"/>
                </a:solidFill>
              </a:rPr>
              <a:t>2</a:t>
            </a:r>
            <a:r>
              <a:rPr lang="ru-RU" sz="1200" b="1" kern="1000" dirty="0">
                <a:solidFill>
                  <a:srgbClr val="4756A0"/>
                </a:solidFill>
              </a:rPr>
              <a:t> </a:t>
            </a:r>
          </a:p>
          <a:p>
            <a:pPr defTabSz="0"/>
            <a:r>
              <a:rPr lang="ru-RU" sz="1000" b="1" kern="1000" dirty="0">
                <a:solidFill>
                  <a:srgbClr val="4756A0"/>
                </a:solidFill>
              </a:rPr>
              <a:t>больничных </a:t>
            </a:r>
            <a:r>
              <a:rPr lang="ru-RU" sz="1000" b="1" kern="1000" dirty="0" smtClean="0">
                <a:solidFill>
                  <a:srgbClr val="4756A0"/>
                </a:solidFill>
              </a:rPr>
              <a:t>организаций</a:t>
            </a:r>
          </a:p>
          <a:p>
            <a:pPr defTabSz="0"/>
            <a:endParaRPr lang="ru-RU" sz="10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600" b="1" kern="1000" dirty="0" smtClean="0">
                <a:solidFill>
                  <a:srgbClr val="4756A0"/>
                </a:solidFill>
              </a:rPr>
              <a:t>5</a:t>
            </a:r>
          </a:p>
          <a:p>
            <a:pPr defTabSz="0"/>
            <a:r>
              <a:rPr lang="ru-RU" sz="1000" b="1" kern="1000" dirty="0">
                <a:solidFill>
                  <a:srgbClr val="4756A0"/>
                </a:solidFill>
              </a:rPr>
              <a:t>а</a:t>
            </a:r>
            <a:r>
              <a:rPr lang="ru-RU" sz="1000" b="1" kern="1000" dirty="0" smtClean="0">
                <a:solidFill>
                  <a:srgbClr val="4756A0"/>
                </a:solidFill>
              </a:rPr>
              <a:t>птечных учреждений</a:t>
            </a:r>
          </a:p>
          <a:p>
            <a:pPr defTabSz="0"/>
            <a:endParaRPr lang="ru-RU" sz="16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600" b="1" kern="1000" dirty="0" smtClean="0">
                <a:solidFill>
                  <a:srgbClr val="4756A0"/>
                </a:solidFill>
              </a:rPr>
              <a:t>63 </a:t>
            </a:r>
          </a:p>
          <a:p>
            <a:pPr defTabSz="0"/>
            <a:r>
              <a:rPr lang="ru-RU" sz="1000" b="1" kern="1000" dirty="0">
                <a:solidFill>
                  <a:srgbClr val="4756A0"/>
                </a:solidFill>
              </a:rPr>
              <a:t>с</a:t>
            </a:r>
            <a:r>
              <a:rPr lang="ru-RU" sz="1000" b="1" kern="1000" dirty="0" smtClean="0">
                <a:solidFill>
                  <a:srgbClr val="4756A0"/>
                </a:solidFill>
              </a:rPr>
              <a:t>тационарных коек</a:t>
            </a:r>
          </a:p>
          <a:p>
            <a:pPr defTabSz="0"/>
            <a:endParaRPr lang="ru-RU" sz="1000" b="1" kern="1000" dirty="0" smtClean="0">
              <a:solidFill>
                <a:srgbClr val="4756A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22808" y="1974741"/>
            <a:ext cx="165618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0"/>
            <a:r>
              <a:rPr lang="ru-RU" sz="1400" b="1" kern="1000" dirty="0" smtClean="0">
                <a:solidFill>
                  <a:srgbClr val="4756A0"/>
                </a:solidFill>
              </a:rPr>
              <a:t>24 </a:t>
            </a:r>
          </a:p>
          <a:p>
            <a:pPr defTabSz="0"/>
            <a:r>
              <a:rPr lang="ru-RU" sz="1000" b="1" kern="1000" dirty="0">
                <a:solidFill>
                  <a:srgbClr val="4756A0"/>
                </a:solidFill>
              </a:rPr>
              <a:t>с</a:t>
            </a:r>
            <a:r>
              <a:rPr lang="ru-RU" sz="1000" b="1" kern="1000" dirty="0" smtClean="0">
                <a:solidFill>
                  <a:srgbClr val="4756A0"/>
                </a:solidFill>
              </a:rPr>
              <a:t>портивных </a:t>
            </a:r>
          </a:p>
          <a:p>
            <a:pPr defTabSz="0"/>
            <a:r>
              <a:rPr lang="ru-RU" sz="1000" b="1" kern="1000" dirty="0">
                <a:solidFill>
                  <a:srgbClr val="4756A0"/>
                </a:solidFill>
              </a:rPr>
              <a:t>с</a:t>
            </a:r>
            <a:r>
              <a:rPr lang="ru-RU" sz="1000" b="1" kern="1000" dirty="0" smtClean="0">
                <a:solidFill>
                  <a:srgbClr val="4756A0"/>
                </a:solidFill>
              </a:rPr>
              <a:t>ооружений, из них:</a:t>
            </a:r>
          </a:p>
          <a:p>
            <a:pPr defTabSz="0"/>
            <a:endParaRPr lang="ru-RU" sz="10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400" b="1" kern="1000" dirty="0" smtClean="0">
                <a:solidFill>
                  <a:srgbClr val="4756A0"/>
                </a:solidFill>
              </a:rPr>
              <a:t>13</a:t>
            </a:r>
          </a:p>
          <a:p>
            <a:pPr defTabSz="0"/>
            <a:r>
              <a:rPr lang="ru-RU" sz="1000" b="1" kern="1000" dirty="0" smtClean="0">
                <a:solidFill>
                  <a:srgbClr val="4756A0"/>
                </a:solidFill>
              </a:rPr>
              <a:t>спортзалов</a:t>
            </a:r>
          </a:p>
          <a:p>
            <a:pPr defTabSz="0"/>
            <a:endParaRPr lang="ru-RU" sz="10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400" b="1" kern="1000" dirty="0" smtClean="0">
                <a:solidFill>
                  <a:srgbClr val="4756A0"/>
                </a:solidFill>
              </a:rPr>
              <a:t>10</a:t>
            </a:r>
            <a:r>
              <a:rPr lang="ru-RU" sz="1200" b="1" kern="1000" dirty="0" smtClean="0">
                <a:solidFill>
                  <a:srgbClr val="4756A0"/>
                </a:solidFill>
              </a:rPr>
              <a:t> </a:t>
            </a:r>
          </a:p>
          <a:p>
            <a:pPr defTabSz="0"/>
            <a:r>
              <a:rPr lang="ru-RU" sz="1000" b="1" kern="1000" dirty="0">
                <a:solidFill>
                  <a:srgbClr val="4756A0"/>
                </a:solidFill>
              </a:rPr>
              <a:t>п</a:t>
            </a:r>
            <a:r>
              <a:rPr lang="ru-RU" sz="1000" b="1" kern="1000" dirty="0" smtClean="0">
                <a:solidFill>
                  <a:srgbClr val="4756A0"/>
                </a:solidFill>
              </a:rPr>
              <a:t>лоскостных сооружений</a:t>
            </a:r>
          </a:p>
          <a:p>
            <a:pPr defTabSz="0"/>
            <a:endParaRPr lang="ru-RU" sz="10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400" b="1" kern="1000" dirty="0" smtClean="0">
                <a:solidFill>
                  <a:srgbClr val="4756A0"/>
                </a:solidFill>
              </a:rPr>
              <a:t>1</a:t>
            </a:r>
          </a:p>
          <a:p>
            <a:pPr defTabSz="0"/>
            <a:r>
              <a:rPr lang="ru-RU" sz="1000" b="1" kern="1000" dirty="0">
                <a:solidFill>
                  <a:srgbClr val="4756A0"/>
                </a:solidFill>
              </a:rPr>
              <a:t>п</a:t>
            </a:r>
            <a:r>
              <a:rPr lang="ru-RU" sz="1000" b="1" kern="1000" dirty="0" smtClean="0">
                <a:solidFill>
                  <a:srgbClr val="4756A0"/>
                </a:solidFill>
              </a:rPr>
              <a:t>лавательный бассейн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0320" y="1900126"/>
            <a:ext cx="972108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0"/>
            <a:r>
              <a:rPr lang="ru-RU" sz="1200" b="1" kern="1000" dirty="0" smtClean="0">
                <a:solidFill>
                  <a:srgbClr val="4756A0"/>
                </a:solidFill>
              </a:rPr>
              <a:t>2 </a:t>
            </a:r>
          </a:p>
          <a:p>
            <a:pPr defTabSz="0"/>
            <a:r>
              <a:rPr lang="ru-RU" sz="1000" b="1" kern="1000" dirty="0" smtClean="0">
                <a:solidFill>
                  <a:srgbClr val="4756A0"/>
                </a:solidFill>
              </a:rPr>
              <a:t>учреждения</a:t>
            </a:r>
          </a:p>
          <a:p>
            <a:pPr defTabSz="0"/>
            <a:r>
              <a:rPr lang="ru-RU" sz="900" kern="1000" dirty="0">
                <a:solidFill>
                  <a:srgbClr val="4756A0"/>
                </a:solidFill>
              </a:rPr>
              <a:t>ш</a:t>
            </a:r>
            <a:r>
              <a:rPr lang="ru-RU" sz="900" kern="1000" dirty="0" smtClean="0">
                <a:solidFill>
                  <a:srgbClr val="4756A0"/>
                </a:solidFill>
              </a:rPr>
              <a:t>кольного </a:t>
            </a:r>
          </a:p>
          <a:p>
            <a:pPr defTabSz="0"/>
            <a:r>
              <a:rPr lang="ru-RU" sz="900" kern="1000" dirty="0">
                <a:solidFill>
                  <a:srgbClr val="4756A0"/>
                </a:solidFill>
              </a:rPr>
              <a:t>о</a:t>
            </a:r>
            <a:r>
              <a:rPr lang="ru-RU" sz="900" kern="1000" dirty="0" smtClean="0">
                <a:solidFill>
                  <a:srgbClr val="4756A0"/>
                </a:solidFill>
              </a:rPr>
              <a:t>бразования</a:t>
            </a:r>
          </a:p>
          <a:p>
            <a:pPr defTabSz="0"/>
            <a:endParaRPr lang="ru-RU" sz="700" kern="1000" dirty="0">
              <a:solidFill>
                <a:srgbClr val="4756A0"/>
              </a:solidFill>
            </a:endParaRPr>
          </a:p>
          <a:p>
            <a:pPr defTabSz="0"/>
            <a:r>
              <a:rPr lang="ru-RU" sz="1200" b="1" kern="1000" dirty="0">
                <a:solidFill>
                  <a:srgbClr val="4756A0"/>
                </a:solidFill>
              </a:rPr>
              <a:t>4</a:t>
            </a:r>
            <a:endParaRPr lang="ru-RU" sz="12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000" b="1" kern="1000" dirty="0" smtClean="0">
                <a:solidFill>
                  <a:srgbClr val="4756A0"/>
                </a:solidFill>
              </a:rPr>
              <a:t>учреждения</a:t>
            </a:r>
          </a:p>
          <a:p>
            <a:pPr defTabSz="0"/>
            <a:r>
              <a:rPr lang="ru-RU" sz="900" kern="1000" dirty="0">
                <a:solidFill>
                  <a:srgbClr val="4756A0"/>
                </a:solidFill>
              </a:rPr>
              <a:t>д</a:t>
            </a:r>
            <a:r>
              <a:rPr lang="ru-RU" sz="900" kern="1000" dirty="0" smtClean="0">
                <a:solidFill>
                  <a:srgbClr val="4756A0"/>
                </a:solidFill>
              </a:rPr>
              <a:t>ошкольного образования</a:t>
            </a:r>
          </a:p>
          <a:p>
            <a:pPr defTabSz="0"/>
            <a:endParaRPr lang="ru-RU" sz="700" kern="1000" dirty="0">
              <a:solidFill>
                <a:srgbClr val="4756A0"/>
              </a:solidFill>
            </a:endParaRPr>
          </a:p>
          <a:p>
            <a:pPr defTabSz="0"/>
            <a:r>
              <a:rPr lang="ru-RU" sz="1200" b="1" kern="1000" dirty="0">
                <a:solidFill>
                  <a:srgbClr val="4756A0"/>
                </a:solidFill>
              </a:rPr>
              <a:t>3</a:t>
            </a:r>
            <a:endParaRPr lang="ru-RU" sz="12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000" b="1" kern="1000" dirty="0" smtClean="0">
                <a:solidFill>
                  <a:srgbClr val="4756A0"/>
                </a:solidFill>
              </a:rPr>
              <a:t>учреждения</a:t>
            </a:r>
          </a:p>
          <a:p>
            <a:pPr defTabSz="0"/>
            <a:r>
              <a:rPr lang="ru-RU" sz="900" kern="1000" dirty="0">
                <a:solidFill>
                  <a:srgbClr val="4756A0"/>
                </a:solidFill>
              </a:rPr>
              <a:t>д</a:t>
            </a:r>
            <a:r>
              <a:rPr lang="ru-RU" sz="900" kern="1000" dirty="0" smtClean="0">
                <a:solidFill>
                  <a:srgbClr val="4756A0"/>
                </a:solidFill>
              </a:rPr>
              <a:t>оп.</a:t>
            </a:r>
          </a:p>
          <a:p>
            <a:pPr defTabSz="0"/>
            <a:r>
              <a:rPr lang="ru-RU" sz="900" kern="1000" dirty="0">
                <a:solidFill>
                  <a:srgbClr val="4756A0"/>
                </a:solidFill>
              </a:rPr>
              <a:t>о</a:t>
            </a:r>
            <a:r>
              <a:rPr lang="ru-RU" sz="900" kern="1000" dirty="0" smtClean="0">
                <a:solidFill>
                  <a:srgbClr val="4756A0"/>
                </a:solidFill>
              </a:rPr>
              <a:t>бразования</a:t>
            </a:r>
          </a:p>
          <a:p>
            <a:pPr defTabSz="0"/>
            <a:endParaRPr lang="ru-RU" sz="700" kern="1000" dirty="0">
              <a:solidFill>
                <a:srgbClr val="4756A0"/>
              </a:solidFill>
            </a:endParaRPr>
          </a:p>
          <a:p>
            <a:pPr defTabSz="0"/>
            <a:r>
              <a:rPr lang="ru-RU" sz="1200" b="1" kern="1000" dirty="0" smtClean="0">
                <a:solidFill>
                  <a:srgbClr val="4756A0"/>
                </a:solidFill>
              </a:rPr>
              <a:t>1</a:t>
            </a:r>
          </a:p>
          <a:p>
            <a:pPr defTabSz="0"/>
            <a:r>
              <a:rPr lang="ru-RU" sz="1000" b="1" kern="1000" dirty="0" smtClean="0">
                <a:solidFill>
                  <a:srgbClr val="4756A0"/>
                </a:solidFill>
              </a:rPr>
              <a:t>учреждение</a:t>
            </a:r>
          </a:p>
          <a:p>
            <a:pPr defTabSz="0"/>
            <a:r>
              <a:rPr lang="ru-RU" sz="900" kern="1000" dirty="0">
                <a:solidFill>
                  <a:srgbClr val="4756A0"/>
                </a:solidFill>
              </a:rPr>
              <a:t>п</a:t>
            </a:r>
            <a:r>
              <a:rPr lang="ru-RU" sz="900" kern="1000" dirty="0" smtClean="0">
                <a:solidFill>
                  <a:srgbClr val="4756A0"/>
                </a:solidFill>
              </a:rPr>
              <a:t>роф. образования</a:t>
            </a:r>
          </a:p>
          <a:p>
            <a:pPr defTabSz="0"/>
            <a:endParaRPr lang="ru-RU" sz="1000" kern="1000" dirty="0">
              <a:solidFill>
                <a:srgbClr val="4756A0"/>
              </a:solidFill>
            </a:endParaRPr>
          </a:p>
          <a:p>
            <a:pPr defTabSz="0"/>
            <a:endParaRPr lang="ru-RU" sz="1000" kern="1000" dirty="0" smtClean="0">
              <a:solidFill>
                <a:srgbClr val="4756A0"/>
              </a:solidFill>
            </a:endParaRPr>
          </a:p>
          <a:p>
            <a:pPr defTabSz="0"/>
            <a:endParaRPr lang="ru-RU" sz="900" kern="1000" dirty="0">
              <a:solidFill>
                <a:srgbClr val="4756A0"/>
              </a:solidFill>
            </a:endParaRPr>
          </a:p>
          <a:p>
            <a:pPr defTabSz="0"/>
            <a:endParaRPr lang="ru-RU" sz="900" kern="1000" dirty="0" smtClean="0">
              <a:solidFill>
                <a:srgbClr val="4756A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436" y="1974741"/>
            <a:ext cx="900100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0"/>
            <a:r>
              <a:rPr lang="ru-RU" sz="1200" b="1" kern="1000" dirty="0" smtClean="0">
                <a:solidFill>
                  <a:schemeClr val="bg1">
                    <a:lumMod val="50000"/>
                  </a:schemeClr>
                </a:solidFill>
              </a:rPr>
              <a:t>1165</a:t>
            </a:r>
          </a:p>
          <a:p>
            <a:pPr defTabSz="0"/>
            <a:r>
              <a:rPr lang="ru-RU" sz="1000" b="1" kern="1000" dirty="0">
                <a:solidFill>
                  <a:schemeClr val="bg1">
                    <a:lumMod val="50000"/>
                  </a:schemeClr>
                </a:solidFill>
              </a:rPr>
              <a:t>у</a:t>
            </a:r>
            <a:r>
              <a:rPr lang="ru-RU" sz="1000" b="1" kern="1000" dirty="0" smtClean="0">
                <a:solidFill>
                  <a:schemeClr val="bg1">
                    <a:lumMod val="50000"/>
                  </a:schemeClr>
                </a:solidFill>
              </a:rPr>
              <a:t>чащихся</a:t>
            </a:r>
          </a:p>
          <a:p>
            <a:pPr defTabSz="0"/>
            <a:endParaRPr lang="ru-RU" sz="1000" b="1" kern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defTabSz="0"/>
            <a:endParaRPr lang="ru-RU" sz="1600" b="1" kern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defTabSz="0"/>
            <a:r>
              <a:rPr lang="ru-RU" sz="1100" b="1" kern="1000" dirty="0" smtClean="0">
                <a:solidFill>
                  <a:schemeClr val="bg1">
                    <a:lumMod val="50000"/>
                  </a:schemeClr>
                </a:solidFill>
              </a:rPr>
              <a:t>670</a:t>
            </a:r>
          </a:p>
          <a:p>
            <a:pPr defTabSz="0"/>
            <a:r>
              <a:rPr lang="ru-RU" sz="1000" b="1" kern="1000" dirty="0" smtClean="0">
                <a:solidFill>
                  <a:schemeClr val="bg1">
                    <a:lumMod val="50000"/>
                  </a:schemeClr>
                </a:solidFill>
              </a:rPr>
              <a:t>мест</a:t>
            </a:r>
          </a:p>
          <a:p>
            <a:pPr defTabSz="0"/>
            <a:endParaRPr lang="ru-RU" sz="1000" b="1" kern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defTabSz="0"/>
            <a:r>
              <a:rPr lang="ru-RU" sz="1000" b="1" kern="10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91060" y="2000154"/>
            <a:ext cx="16561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0"/>
            <a:r>
              <a:rPr lang="ru-RU" sz="1400" b="1" kern="1000" dirty="0">
                <a:solidFill>
                  <a:srgbClr val="4756A0"/>
                </a:solidFill>
              </a:rPr>
              <a:t>3</a:t>
            </a:r>
            <a:endParaRPr lang="ru-RU" sz="14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000" b="1" kern="1000" dirty="0" smtClean="0">
                <a:solidFill>
                  <a:srgbClr val="4756A0"/>
                </a:solidFill>
              </a:rPr>
              <a:t>учреждения культуры</a:t>
            </a:r>
          </a:p>
          <a:p>
            <a:pPr defTabSz="0"/>
            <a:endParaRPr lang="ru-RU" sz="10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400" b="1" kern="1000" dirty="0" smtClean="0">
                <a:solidFill>
                  <a:srgbClr val="4756A0"/>
                </a:solidFill>
              </a:rPr>
              <a:t>1 </a:t>
            </a:r>
          </a:p>
          <a:p>
            <a:pPr defTabSz="0"/>
            <a:r>
              <a:rPr lang="ru-RU" sz="1000" b="1" kern="1000" dirty="0" smtClean="0">
                <a:solidFill>
                  <a:srgbClr val="4756A0"/>
                </a:solidFill>
              </a:rPr>
              <a:t>библиотека </a:t>
            </a:r>
          </a:p>
          <a:p>
            <a:pPr defTabSz="0"/>
            <a:endParaRPr lang="ru-RU" sz="10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400" b="1" kern="1000" dirty="0" smtClean="0">
                <a:solidFill>
                  <a:srgbClr val="4756A0"/>
                </a:solidFill>
              </a:rPr>
              <a:t>1</a:t>
            </a:r>
            <a:endParaRPr lang="ru-RU" sz="12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000" b="1" kern="1000" dirty="0" smtClean="0">
                <a:solidFill>
                  <a:srgbClr val="4756A0"/>
                </a:solidFill>
              </a:rPr>
              <a:t>Музей</a:t>
            </a:r>
          </a:p>
          <a:p>
            <a:pPr defTabSz="0"/>
            <a:endParaRPr lang="ru-RU" sz="10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400" b="1" kern="1000" dirty="0" smtClean="0">
                <a:solidFill>
                  <a:srgbClr val="4756A0"/>
                </a:solidFill>
              </a:rPr>
              <a:t>1</a:t>
            </a:r>
            <a:endParaRPr lang="ru-RU" sz="1400" b="1" kern="1000" dirty="0" smtClean="0">
              <a:solidFill>
                <a:srgbClr val="4756A0"/>
              </a:solidFill>
            </a:endParaRPr>
          </a:p>
          <a:p>
            <a:pPr defTabSz="0"/>
            <a:r>
              <a:rPr lang="ru-RU" sz="1000" b="1" kern="1000" dirty="0">
                <a:solidFill>
                  <a:srgbClr val="4756A0"/>
                </a:solidFill>
              </a:rPr>
              <a:t>д</a:t>
            </a:r>
            <a:r>
              <a:rPr lang="ru-RU" sz="1000" b="1" kern="1000" dirty="0" smtClean="0">
                <a:solidFill>
                  <a:srgbClr val="4756A0"/>
                </a:solidFill>
              </a:rPr>
              <a:t>ом культуры</a:t>
            </a:r>
            <a:endParaRPr lang="ru-RU" sz="1000" b="1" kern="1000" dirty="0" smtClean="0">
              <a:solidFill>
                <a:srgbClr val="4756A0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266424" y="2049526"/>
            <a:ext cx="0" cy="252028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8</a:t>
            </a:fld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  <p:sp>
        <p:nvSpPr>
          <p:cNvPr id="31" name="Объект 2"/>
          <p:cNvSpPr txBox="1">
            <a:spLocks/>
          </p:cNvSpPr>
          <p:nvPr/>
        </p:nvSpPr>
        <p:spPr>
          <a:xfrm>
            <a:off x="179512" y="737770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702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2776" y="4371950"/>
            <a:ext cx="6584776" cy="363070"/>
          </a:xfrm>
        </p:spPr>
        <p:txBody>
          <a:bodyPr>
            <a:normAutofit fontScale="92500"/>
          </a:bodyPr>
          <a:lstStyle/>
          <a:p>
            <a:pPr algn="l"/>
            <a:r>
              <a:rPr lang="ru-RU" sz="1600" dirty="0" smtClean="0">
                <a:solidFill>
                  <a:schemeClr val="tx1"/>
                </a:solidFill>
                <a:latin typeface="Arial Bold"/>
              </a:rPr>
              <a:t>МУНИЦИПАЛЬНОГО ОБРАЗОВАНИЯ «ГОРОДСКОЙ ОКРУГ «ЖАТАЙ»</a:t>
            </a:r>
            <a:endParaRPr lang="ru-RU" sz="1600" dirty="0">
              <a:solidFill>
                <a:schemeClr val="tx1"/>
              </a:solidFill>
              <a:latin typeface="Arial Bold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423" y="843558"/>
            <a:ext cx="6266533" cy="2626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 descr="C:\Users\4918~1\AppData\Local\Temp\FineReader10\media\image1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75606"/>
            <a:ext cx="1440160" cy="188683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313328" y="3848981"/>
            <a:ext cx="4752528" cy="6138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sah-RU" sz="2400" b="1" dirty="0" smtClean="0">
                <a:latin typeface="Arial Bold"/>
              </a:rPr>
              <a:t>МЕХАНИЗМЫ РЕАЛИЗАЦИИ </a:t>
            </a:r>
          </a:p>
          <a:p>
            <a:pPr algn="l"/>
            <a:r>
              <a:rPr lang="sah-RU" sz="2400" b="1" dirty="0" smtClean="0">
                <a:latin typeface="Arial Bold"/>
              </a:rPr>
              <a:t>ИНВЕСТИЦИОННОГО ПРОФИЛЯ</a:t>
            </a:r>
            <a:endParaRPr lang="ru-RU" sz="2400" b="1" dirty="0">
              <a:latin typeface="Arial Bold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1135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3512" y="502582"/>
            <a:ext cx="7056776" cy="4301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latin typeface="Arial Bold"/>
              </a:rPr>
              <a:t>СВОБОДНЫЕ ИНВЕСТИЦИОННЫЕ ПЛОЩАДКИ</a:t>
            </a:r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0249" y="168584"/>
            <a:ext cx="2160241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вободные инвестционные площадки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81882" y="1404525"/>
            <a:ext cx="5054851" cy="1080120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ru-RU" sz="11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46478" y="2772677"/>
            <a:ext cx="5054851" cy="576063"/>
          </a:xfrm>
          <a:prstGeom prst="roundRect">
            <a:avLst>
              <a:gd name="adj" fmla="val 36464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tIns="0" rIns="0" bIns="0" rtlCol="0" anchor="ctr"/>
          <a:lstStyle/>
          <a:p>
            <a:pPr lvl="0" defTabSz="457200">
              <a:defRPr/>
            </a:pPr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Ознакомиться с подробной информацией о площадках, точках подключения, ресурсных мощностях, транспортной и инженерной инфраструктуре можно  на сайте </a:t>
            </a:r>
            <a:r>
              <a:rPr lang="en-US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US" sz="9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invest.gov.ru</a:t>
            </a:r>
            <a:endParaRPr lang="ru-RU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46478" y="3420749"/>
            <a:ext cx="5054851" cy="630314"/>
          </a:xfrm>
          <a:prstGeom prst="roundRect">
            <a:avLst>
              <a:gd name="adj" fmla="val 36464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tIns="0" rIns="0" bIns="0" rtlCol="0" anchor="ctr"/>
          <a:lstStyle/>
          <a:p>
            <a:pPr lvl="0" defTabSz="457200">
              <a:defRPr/>
            </a:pPr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Ознакомиться с реестром муниципального имущества в округе можно на сайте </a:t>
            </a:r>
            <a:r>
              <a:rPr lang="en-US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https://invest.gov.ru</a:t>
            </a:r>
            <a:endParaRPr lang="ru-RU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683536" y="1477718"/>
            <a:ext cx="1726954" cy="862911"/>
          </a:xfrm>
          <a:prstGeom prst="roundRect">
            <a:avLst>
              <a:gd name="adj" fmla="val 29324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sah-RU" sz="2800" b="1" dirty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3</a:t>
            </a:r>
            <a:endParaRPr lang="ru-RU" sz="24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ИНВЕСТИЦИОННЫХ ПЛОЩАДОК</a:t>
            </a:r>
          </a:p>
        </p:txBody>
      </p:sp>
      <p:cxnSp>
        <p:nvCxnSpPr>
          <p:cNvPr id="3" name="Прямая соединительная линия 2"/>
          <p:cNvCxnSpPr>
            <a:stCxn id="32" idx="2"/>
            <a:endCxn id="32" idx="0"/>
          </p:cNvCxnSpPr>
          <p:nvPr/>
        </p:nvCxnSpPr>
        <p:spPr>
          <a:xfrm flipV="1">
            <a:off x="2809308" y="1404525"/>
            <a:ext cx="0" cy="108012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Скругленный прямоугольник 37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988218" y="1477718"/>
            <a:ext cx="2160240" cy="862911"/>
          </a:xfrm>
          <a:prstGeom prst="roundRect">
            <a:avLst>
              <a:gd name="adj" fmla="val 29324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US" sz="2400" b="1" dirty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2</a:t>
            </a:r>
            <a:r>
              <a:rPr lang="sah-RU" sz="24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– </a:t>
            </a:r>
            <a:r>
              <a:rPr lang="en-US" sz="16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Greenfield-</a:t>
            </a:r>
            <a:r>
              <a:rPr lang="sah-RU" sz="16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ов</a:t>
            </a:r>
          </a:p>
          <a:p>
            <a:r>
              <a:rPr lang="en-US" sz="2400" b="1" dirty="0" smtClean="0"/>
              <a:t>1</a:t>
            </a:r>
            <a:r>
              <a:rPr lang="en-US" b="1" dirty="0" smtClean="0"/>
              <a:t> </a:t>
            </a:r>
            <a:r>
              <a:rPr lang="en-US" sz="2000" b="1" dirty="0" smtClean="0"/>
              <a:t>–</a:t>
            </a:r>
            <a:r>
              <a:rPr lang="en-US" b="1" dirty="0" smtClean="0"/>
              <a:t> Brownfield</a:t>
            </a:r>
            <a:r>
              <a:rPr lang="ru-RU" b="1" dirty="0" smtClean="0"/>
              <a:t>-</a:t>
            </a:r>
            <a:r>
              <a:rPr lang="ru-RU" b="1" dirty="0" err="1" smtClean="0"/>
              <a:t>ов</a:t>
            </a:r>
            <a:endParaRPr lang="ru-RU" sz="1600" b="1" dirty="0" smtClean="0">
              <a:solidFill>
                <a:schemeClr val="bg1"/>
              </a:solidFill>
              <a:latin typeface="Arial Bold"/>
              <a:cs typeface="Arial" panose="020B0604020202020204" pitchFamily="34" charset="0"/>
            </a:endParaRPr>
          </a:p>
        </p:txBody>
      </p:sp>
      <p:pic>
        <p:nvPicPr>
          <p:cNvPr id="43" name="Рисунок 42" descr="Интернет со сплошной заливкой">
            <a:extLst>
              <a:ext uri="{FF2B5EF4-FFF2-40B4-BE49-F238E27FC236}">
                <a16:creationId xmlns:a16="http://schemas.microsoft.com/office/drawing/2014/main" id="{00F6B643-AEC0-8141-3916-0C9E8889AC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69648" y="2880708"/>
            <a:ext cx="360000" cy="360000"/>
          </a:xfrm>
          <a:prstGeom prst="rect">
            <a:avLst/>
          </a:prstGeom>
        </p:spPr>
      </p:pic>
      <p:pic>
        <p:nvPicPr>
          <p:cNvPr id="44" name="Рисунок 43" descr="Интернет со сплошной заливкой">
            <a:extLst>
              <a:ext uri="{FF2B5EF4-FFF2-40B4-BE49-F238E27FC236}">
                <a16:creationId xmlns:a16="http://schemas.microsoft.com/office/drawing/2014/main" id="{2384CCAE-E434-A850-0F75-819F1F8AC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69648" y="3555906"/>
            <a:ext cx="360000" cy="3600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10</a:t>
            </a:fld>
            <a:endParaRPr lang="ru-RU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  <p:sp>
        <p:nvSpPr>
          <p:cNvPr id="54" name="Объект 2"/>
          <p:cNvSpPr txBox="1">
            <a:spLocks/>
          </p:cNvSpPr>
          <p:nvPr/>
        </p:nvSpPr>
        <p:spPr>
          <a:xfrm>
            <a:off x="179512" y="873212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  <p:pic>
        <p:nvPicPr>
          <p:cNvPr id="1026" name="Picture 2" descr="https://investmapapi.economy.gov.ru/common/media/staticfiles/image/3300bc64-c719-45a1-ab9f-be1b17a42458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394" y="1235698"/>
            <a:ext cx="3366383" cy="177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nvestmapapi.economy.gov.ru/common/media/staticfiles/image/ee82eae9-b62e-497d-9422-f5d0e250c4fd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096" y="3012625"/>
            <a:ext cx="3366383" cy="162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2713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9512" y="267494"/>
            <a:ext cx="756084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latin typeface="Arial Bold"/>
              </a:rPr>
              <a:t>ДИАГНОСТИЧЕСКАЯ КАРТА ПО РАБОТЕ </a:t>
            </a:r>
          </a:p>
          <a:p>
            <a:pPr algn="l"/>
            <a:r>
              <a:rPr lang="ru-RU" sz="2400" b="1" dirty="0" smtClean="0">
                <a:latin typeface="Arial Bold"/>
              </a:rPr>
              <a:t>С ИНВЕСТОРАМИ И МЕЗАНИЗМ РАБОТЫ С НИМИ</a:t>
            </a:r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1440161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ключевые компетенции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09922" y="1488273"/>
            <a:ext cx="1957478" cy="634387"/>
          </a:xfrm>
          <a:prstGeom prst="roundRect">
            <a:avLst>
              <a:gd name="adj" fmla="val 29421"/>
            </a:avLst>
          </a:prstGeom>
          <a:noFill/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ПРОБЛЕМЫ</a:t>
            </a:r>
            <a:endParaRPr lang="ru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5652120" y="1491629"/>
            <a:ext cx="3098654" cy="631031"/>
          </a:xfrm>
          <a:prstGeom prst="roundRect">
            <a:avLst>
              <a:gd name="adj" fmla="val 26064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ДОЛЖНО БЫТЬ</a:t>
            </a:r>
            <a:endParaRPr lang="ru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5652120" y="2252121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lvl="0" defTabSz="45720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Сайт администрации, статьи на сайтах для инвесторов              и предпринимателей, регулярная коммуникация</a:t>
            </a:r>
            <a:r>
              <a:rPr lang="en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с предпринимателями (почтовая рассылка, звонки,       общий чат администрации с предпринимателями) 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411760" y="2245771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Сайт администрации, регулярная коммуникация                         с предпринимателями (рассылки на почты предпринимателей, звонки, ежегодные встречи</a:t>
            </a:r>
            <a:endParaRPr lang="ru-RU" sz="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5654774" y="2743477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lvl="0" defTabSz="45720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Привлечение инвесторов для распределения площадок через тендерную процедуру 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414414" y="2743477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lvl="0" defTabSz="45720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всегда достаточно инвесторов для проведения тендерной процедуры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5654774" y="3260233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lvl="0" defTabSz="45720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инженерной и транспортной инфраструктуры </a:t>
            </a:r>
          </a:p>
          <a:p>
            <a:pPr lvl="0" defTabSz="45720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прихода инвестора на объект с целью экономии времени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414414" y="3253883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инфраструктуры по запросу </a:t>
            </a: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инвестора</a:t>
            </a:r>
          </a:p>
        </p:txBody>
      </p:sp>
      <p:sp>
        <p:nvSpPr>
          <p:cNvPr id="15" name="Скругленный прямоугольник 1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5652120" y="3757939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lvl="0" defTabSz="45720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проектной команды, которая составляет инвестиционные планы и выводит проекты на площадки 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411760" y="3757939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lvl="0" defTabSz="45720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Проводятся переговоры и осмотр инвестиционных площадок по запросу инвестора 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 descr="Запрещено со сплошной заливкой">
            <a:extLst>
              <a:ext uri="{FF2B5EF4-FFF2-40B4-BE49-F238E27FC236}">
                <a16:creationId xmlns:a16="http://schemas.microsoft.com/office/drawing/2014/main" id="{38B342E0-45C0-654D-D3AA-2410B3C96DA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96DAC541-7B7A-43D3-8B79-37D633B846F1}">
                <asvg:svgBlip xmlns="" xmlns:asvg="http://schemas.microsoft.com/office/drawing/2016/SVG/main" r:embed="rId63"/>
              </a:ext>
            </a:extLst>
          </a:blip>
          <a:stretch>
            <a:fillRect/>
          </a:stretch>
        </p:blipFill>
        <p:spPr>
          <a:xfrm>
            <a:off x="2486462" y="2284572"/>
            <a:ext cx="360000" cy="360000"/>
          </a:xfrm>
          <a:prstGeom prst="rect">
            <a:avLst/>
          </a:prstGeom>
        </p:spPr>
      </p:pic>
      <p:pic>
        <p:nvPicPr>
          <p:cNvPr id="18" name="Рисунок 17" descr="Запрещено со сплошной заливкой">
            <a:extLst>
              <a:ext uri="{FF2B5EF4-FFF2-40B4-BE49-F238E27FC236}">
                <a16:creationId xmlns:a16="http://schemas.microsoft.com/office/drawing/2014/main" id="{38B342E0-45C0-654D-D3AA-2410B3C96DA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96DAC541-7B7A-43D3-8B79-37D633B846F1}">
                <asvg:svgBlip xmlns="" xmlns:asvg="http://schemas.microsoft.com/office/drawing/2016/SVG/main" r:embed="rId63"/>
              </a:ext>
            </a:extLst>
          </a:blip>
          <a:stretch>
            <a:fillRect/>
          </a:stretch>
        </p:blipFill>
        <p:spPr>
          <a:xfrm>
            <a:off x="2486462" y="2782278"/>
            <a:ext cx="360000" cy="360000"/>
          </a:xfrm>
          <a:prstGeom prst="rect">
            <a:avLst/>
          </a:prstGeom>
        </p:spPr>
      </p:pic>
      <p:pic>
        <p:nvPicPr>
          <p:cNvPr id="19" name="Рисунок 18" descr="Запрещено со сплошной заливкой">
            <a:extLst>
              <a:ext uri="{FF2B5EF4-FFF2-40B4-BE49-F238E27FC236}">
                <a16:creationId xmlns:a16="http://schemas.microsoft.com/office/drawing/2014/main" id="{38B342E0-45C0-654D-D3AA-2410B3C96DA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96DAC541-7B7A-43D3-8B79-37D633B846F1}">
                <asvg:svgBlip xmlns="" xmlns:asvg="http://schemas.microsoft.com/office/drawing/2016/SVG/main" r:embed="rId63"/>
              </a:ext>
            </a:extLst>
          </a:blip>
          <a:stretch>
            <a:fillRect/>
          </a:stretch>
        </p:blipFill>
        <p:spPr>
          <a:xfrm>
            <a:off x="2486462" y="3292684"/>
            <a:ext cx="360000" cy="360000"/>
          </a:xfrm>
          <a:prstGeom prst="rect">
            <a:avLst/>
          </a:prstGeom>
        </p:spPr>
      </p:pic>
      <p:pic>
        <p:nvPicPr>
          <p:cNvPr id="20" name="Рисунок 19" descr="Запрещено со сплошной заливкой">
            <a:extLst>
              <a:ext uri="{FF2B5EF4-FFF2-40B4-BE49-F238E27FC236}">
                <a16:creationId xmlns:a16="http://schemas.microsoft.com/office/drawing/2014/main" id="{38B342E0-45C0-654D-D3AA-2410B3C96DA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96DAC541-7B7A-43D3-8B79-37D633B846F1}">
                <asvg:svgBlip xmlns="" xmlns:asvg="http://schemas.microsoft.com/office/drawing/2016/SVG/main" r:embed="rId63"/>
              </a:ext>
            </a:extLst>
          </a:blip>
          <a:stretch>
            <a:fillRect/>
          </a:stretch>
        </p:blipFill>
        <p:spPr>
          <a:xfrm>
            <a:off x="2486462" y="3796740"/>
            <a:ext cx="360000" cy="360000"/>
          </a:xfrm>
          <a:prstGeom prst="rect">
            <a:avLst/>
          </a:prstGeom>
        </p:spPr>
      </p:pic>
      <p:pic>
        <p:nvPicPr>
          <p:cNvPr id="21" name="Рисунок 20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8035F2F7-824B-3127-22F9-8DF7D757B340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96DAC541-7B7A-43D3-8B79-37D633B846F1}">
                <asvg:svgBlip xmlns=""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5712544" y="2281795"/>
            <a:ext cx="365554" cy="365554"/>
          </a:xfrm>
          <a:prstGeom prst="rect">
            <a:avLst/>
          </a:prstGeom>
        </p:spPr>
      </p:pic>
      <p:pic>
        <p:nvPicPr>
          <p:cNvPr id="22" name="Рисунок 21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8035F2F7-824B-3127-22F9-8DF7D757B340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96DAC541-7B7A-43D3-8B79-37D633B846F1}">
                <asvg:svgBlip xmlns=""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5712544" y="2776724"/>
            <a:ext cx="365554" cy="365554"/>
          </a:xfrm>
          <a:prstGeom prst="rect">
            <a:avLst/>
          </a:prstGeom>
        </p:spPr>
      </p:pic>
      <p:pic>
        <p:nvPicPr>
          <p:cNvPr id="23" name="Рисунок 22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8035F2F7-824B-3127-22F9-8DF7D757B340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96DAC541-7B7A-43D3-8B79-37D633B846F1}">
                <asvg:svgBlip xmlns=""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5712544" y="3293480"/>
            <a:ext cx="365554" cy="365554"/>
          </a:xfrm>
          <a:prstGeom prst="rect">
            <a:avLst/>
          </a:prstGeom>
        </p:spPr>
      </p:pic>
      <p:pic>
        <p:nvPicPr>
          <p:cNvPr id="24" name="Рисунок 23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8035F2F7-824B-3127-22F9-8DF7D757B340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96DAC541-7B7A-43D3-8B79-37D633B846F1}">
                <asvg:svgBlip xmlns=""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5712544" y="3788409"/>
            <a:ext cx="365554" cy="365554"/>
          </a:xfrm>
          <a:prstGeom prst="rect">
            <a:avLst/>
          </a:prstGeom>
        </p:spPr>
      </p:pic>
      <p:sp>
        <p:nvSpPr>
          <p:cNvPr id="25" name="Скругленный прямоугольник 2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5652120" y="4261995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lvl="0" defTabSz="45720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 к возможному приходу инвесторов, создание информационно-аналитических буклетов, сохранение контактов потенциальных </a:t>
            </a: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инвесторов</a:t>
            </a: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411760" y="4261995"/>
            <a:ext cx="3096000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tIns="0" rIns="0" bIns="0" rtlCol="0" anchor="ctr"/>
          <a:lstStyle/>
          <a:p>
            <a:pPr lvl="0" defTabSz="457200"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 к возможному приходу инвесторов,                    при возникновении интереса с их стороны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Рисунок 26" descr="Запрещено со сплошной заливкой">
            <a:extLst>
              <a:ext uri="{FF2B5EF4-FFF2-40B4-BE49-F238E27FC236}">
                <a16:creationId xmlns:a16="http://schemas.microsoft.com/office/drawing/2014/main" id="{38B342E0-45C0-654D-D3AA-2410B3C96DA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96DAC541-7B7A-43D3-8B79-37D633B846F1}">
                <asvg:svgBlip xmlns="" xmlns:asvg="http://schemas.microsoft.com/office/drawing/2016/SVG/main" r:embed="rId63"/>
              </a:ext>
            </a:extLst>
          </a:blip>
          <a:stretch>
            <a:fillRect/>
          </a:stretch>
        </p:blipFill>
        <p:spPr>
          <a:xfrm>
            <a:off x="2486462" y="4300796"/>
            <a:ext cx="360000" cy="360000"/>
          </a:xfrm>
          <a:prstGeom prst="rect">
            <a:avLst/>
          </a:prstGeom>
        </p:spPr>
      </p:pic>
      <p:pic>
        <p:nvPicPr>
          <p:cNvPr id="28" name="Рисунок 27" descr="Значок &quot;Галочка1&quot; со сплошной заливкой">
            <a:extLst>
              <a:ext uri="{FF2B5EF4-FFF2-40B4-BE49-F238E27FC236}">
                <a16:creationId xmlns:a16="http://schemas.microsoft.com/office/drawing/2014/main" id="{8035F2F7-824B-3127-22F9-8DF7D757B340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96DAC541-7B7A-43D3-8B79-37D633B846F1}">
                <asvg:svgBlip xmlns=""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5712544" y="4292465"/>
            <a:ext cx="365554" cy="365554"/>
          </a:xfrm>
          <a:prstGeom prst="rect">
            <a:avLst/>
          </a:prstGeom>
        </p:spPr>
      </p:pic>
      <p:sp>
        <p:nvSpPr>
          <p:cNvPr id="29" name="Скругленный прямоугольник 28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09922" y="2252121"/>
            <a:ext cx="1957478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7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ИНФОРМИРОВАНИЕ ИНВЕСТОРОВ И ПРЕДПРИНИМАТЕЛЕЙ</a:t>
            </a:r>
          </a:p>
        </p:txBody>
      </p:sp>
      <p:sp>
        <p:nvSpPr>
          <p:cNvPr id="30" name="Скругленный прямоугольник 29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2576" y="2749827"/>
            <a:ext cx="1957478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7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РАСПРЕДЕЛЕНИЕ ПЛОЩАДОК</a:t>
            </a:r>
            <a:endParaRPr lang="ru-RU" sz="7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2576" y="3260233"/>
            <a:ext cx="1957478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7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ИНФРАСТУКТУРА</a:t>
            </a:r>
          </a:p>
          <a:p>
            <a:r>
              <a:rPr lang="ru-RU" sz="7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ИНВЕСТИЦИОННЫХ ПЛОЩАДКАХ</a:t>
            </a:r>
          </a:p>
        </p:txBody>
      </p:sp>
      <p:sp>
        <p:nvSpPr>
          <p:cNvPr id="32" name="Скругленный прямоугольник 31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09922" y="3764289"/>
            <a:ext cx="1957478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7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 С ИНВЕСТОРАМИ БЕЗ ИНВЕСТИЦИОННОГО ПЛАНА</a:t>
            </a:r>
          </a:p>
        </p:txBody>
      </p:sp>
      <p:sp>
        <p:nvSpPr>
          <p:cNvPr id="33" name="Скругленный прямоугольник 32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09922" y="4268345"/>
            <a:ext cx="1957478" cy="432048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7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 С ПОТЕНЦИАЛЬНЫМИ ИНВЕСТОРАМИ</a:t>
            </a:r>
            <a:endParaRPr lang="ru-RU" sz="7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413087" y="1491628"/>
            <a:ext cx="3098654" cy="632001"/>
          </a:xfrm>
          <a:prstGeom prst="roundRect">
            <a:avLst>
              <a:gd name="adj" fmla="val 26064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ЕСТЬ</a:t>
            </a:r>
            <a:endParaRPr lang="ru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11</a:t>
            </a:fld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  <p:sp>
        <p:nvSpPr>
          <p:cNvPr id="36" name="Объект 2"/>
          <p:cNvSpPr txBox="1">
            <a:spLocks/>
          </p:cNvSpPr>
          <p:nvPr/>
        </p:nvSpPr>
        <p:spPr>
          <a:xfrm>
            <a:off x="215344" y="1028989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7714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55575" y="370798"/>
            <a:ext cx="7056776" cy="440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latin typeface="Arial Bold"/>
              </a:rPr>
              <a:t>МЕРЫ ГОСУДАРСТВЕННОЙ ПОДДЕРЖКИ</a:t>
            </a:r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1224137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господдержки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545183" y="2877974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2" name="Скругленный прямоугольник 31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644099" y="3003797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08ECDEF-3F43-3975-0B80-A87602F13F61}"/>
              </a:ext>
            </a:extLst>
          </p:cNvPr>
          <p:cNvSpPr txBox="1"/>
          <p:nvPr/>
        </p:nvSpPr>
        <p:spPr>
          <a:xfrm>
            <a:off x="644098" y="3775561"/>
            <a:ext cx="129614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ПОРТАЛ </a:t>
            </a:r>
          </a:p>
          <a:p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БИЗНЕС-НАВИГАТОРА МСП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>
            <a:extLst>
              <a:ext uri="{FF2B5EF4-FFF2-40B4-BE49-F238E27FC236}">
                <a16:creationId xmlns:a16="http://schemas.microsoft.com/office/drawing/2014/main" id="{0C8E6F72-ACE9-B06A-C36F-14240F9C08ED}"/>
              </a:ext>
            </a:extLst>
          </p:cNvPr>
          <p:cNvSpPr/>
          <p:nvPr/>
        </p:nvSpPr>
        <p:spPr>
          <a:xfrm>
            <a:off x="871311" y="4269594"/>
            <a:ext cx="841719" cy="1800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https://smbn.ru/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8" t="9666" r="6668" b="12965"/>
          <a:stretch/>
        </p:blipFill>
        <p:spPr>
          <a:xfrm>
            <a:off x="796718" y="3123520"/>
            <a:ext cx="990905" cy="442311"/>
          </a:xfrm>
          <a:prstGeom prst="rect">
            <a:avLst/>
          </a:prstGeom>
        </p:spPr>
      </p:pic>
      <p:sp>
        <p:nvSpPr>
          <p:cNvPr id="58" name="Скругленный прямоугольник 57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545183" y="1051516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9" name="Скругленный прямоугольник 58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644099" y="1177339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08ECDEF-3F43-3975-0B80-A87602F13F61}"/>
              </a:ext>
            </a:extLst>
          </p:cNvPr>
          <p:cNvSpPr txBox="1"/>
          <p:nvPr/>
        </p:nvSpPr>
        <p:spPr>
          <a:xfrm>
            <a:off x="644099" y="1923678"/>
            <a:ext cx="1296145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МИНИСТЕРСТВО ПРЕДПРИНИМАТЕЛЬСТВА, ТОРГОВЛИ И ТУРИЗМА РС(Я)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Скругленный прямоугольник 62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2188536" y="2877974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64" name="Скругленный прямоугольник 63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2287452" y="3003797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08ECDEF-3F43-3975-0B80-A87602F13F61}"/>
              </a:ext>
            </a:extLst>
          </p:cNvPr>
          <p:cNvSpPr txBox="1"/>
          <p:nvPr/>
        </p:nvSpPr>
        <p:spPr>
          <a:xfrm>
            <a:off x="2287449" y="3790950"/>
            <a:ext cx="12961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>
                <a:latin typeface="Arial" panose="020B0604020202020204" pitchFamily="34" charset="0"/>
                <a:cs typeface="Arial" panose="020B0604020202020204" pitchFamily="34" charset="0"/>
              </a:rPr>
              <a:t>ГАУ РС(Я) </a:t>
            </a:r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«ЦЕНТР «МОЙ БИЗНЕС»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Скругленный прямоугольник 67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2188536" y="1051516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69" name="Скругленный прямоугольник 68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2287452" y="1177339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73" name="Скругленный прямоугольник 72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3786434" y="2877140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74" name="Скругленный прямоугольник 73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3885350" y="3002963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78" name="Скругленный прямоугольник 77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3786434" y="1050682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79" name="Скругленный прямоугольник 78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3885350" y="1176505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83" name="Скругленный прямоугольник 82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5429787" y="2877140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84" name="Скругленный прямоугольник 83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5528703" y="3002963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88" name="Скругленный прямоугольник 87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5429787" y="1050682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89" name="Скругленный прямоугольник 88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5528703" y="1176505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08ECDEF-3F43-3975-0B80-A87602F13F61}"/>
              </a:ext>
            </a:extLst>
          </p:cNvPr>
          <p:cNvSpPr txBox="1"/>
          <p:nvPr/>
        </p:nvSpPr>
        <p:spPr>
          <a:xfrm>
            <a:off x="5528702" y="1930773"/>
            <a:ext cx="129614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ФОНД РАЗВИТИЯ ПРОМЫШЛЕННОСТИ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Скругленный прямоугольник 92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7038464" y="2876306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94" name="Скругленный прямоугольник 93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7137380" y="3002129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96" name="Скругленный прямоугольник 95">
            <a:extLst>
              <a:ext uri="{FF2B5EF4-FFF2-40B4-BE49-F238E27FC236}">
                <a16:creationId xmlns:a16="http://schemas.microsoft.com/office/drawing/2014/main" id="{0C8E6F72-ACE9-B06A-C36F-14240F9C08ED}"/>
              </a:ext>
            </a:extLst>
          </p:cNvPr>
          <p:cNvSpPr/>
          <p:nvPr/>
        </p:nvSpPr>
        <p:spPr>
          <a:xfrm>
            <a:off x="7364592" y="4267926"/>
            <a:ext cx="841719" cy="1800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https://tpykt.ru</a:t>
            </a:r>
            <a:r>
              <a:rPr lang="en-US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Скругленный прямоугольник 97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7038464" y="1049848"/>
            <a:ext cx="1493976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99" name="Скругленный прямоугольник 98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7137380" y="1175671"/>
            <a:ext cx="1296144" cy="681759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D08ECDEF-3F43-3975-0B80-A87602F13F61}"/>
              </a:ext>
            </a:extLst>
          </p:cNvPr>
          <p:cNvSpPr txBox="1"/>
          <p:nvPr/>
        </p:nvSpPr>
        <p:spPr>
          <a:xfrm>
            <a:off x="7137379" y="1923677"/>
            <a:ext cx="129614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ФЕДЕРАЛЬНАЯ КОРПОРАЦИЯ ПО РАЗВИТИЮ МАЛОГО И СРЕДНЕГО ПРЕДПРИНИМАТЕЛЬСТВА</a:t>
            </a:r>
            <a:endParaRPr lang="x-none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34" y="1194182"/>
            <a:ext cx="648072" cy="648072"/>
          </a:xfrm>
          <a:prstGeom prst="rect">
            <a:avLst/>
          </a:prstGeom>
        </p:spPr>
      </p:pic>
      <p:sp>
        <p:nvSpPr>
          <p:cNvPr id="103" name="Скругленный прямоугольник 102">
            <a:extLst>
              <a:ext uri="{FF2B5EF4-FFF2-40B4-BE49-F238E27FC236}">
                <a16:creationId xmlns:a16="http://schemas.microsoft.com/office/drawing/2014/main" id="{3FEF74B3-ADEE-BCE6-D097-03A5BBB0295C}"/>
              </a:ext>
            </a:extLst>
          </p:cNvPr>
          <p:cNvSpPr/>
          <p:nvPr/>
        </p:nvSpPr>
        <p:spPr>
          <a:xfrm>
            <a:off x="733189" y="2441468"/>
            <a:ext cx="1117964" cy="1800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https://minpred.sakha.gov.ru/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4" name="Рисунок 10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6" t="25033" r="3960" b="26968"/>
          <a:stretch/>
        </p:blipFill>
        <p:spPr>
          <a:xfrm>
            <a:off x="2287452" y="1177339"/>
            <a:ext cx="1296144" cy="674729"/>
          </a:xfrm>
          <a:prstGeom prst="roundRect">
            <a:avLst>
              <a:gd name="adj" fmla="val 2953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05" name="TextBox 104">
            <a:extLst>
              <a:ext uri="{FF2B5EF4-FFF2-40B4-BE49-F238E27FC236}">
                <a16:creationId xmlns:a16="http://schemas.microsoft.com/office/drawing/2014/main" id="{D08ECDEF-3F43-3975-0B80-A87602F13F61}"/>
              </a:ext>
            </a:extLst>
          </p:cNvPr>
          <p:cNvSpPr txBox="1"/>
          <p:nvPr/>
        </p:nvSpPr>
        <p:spPr>
          <a:xfrm>
            <a:off x="2287450" y="1923677"/>
            <a:ext cx="1296145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МИНИСТЕРСТВО ПРОМЫШЛЕННОСТИ И ГЕОЛОГИИ РС(Я)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6" name="Рисунок 10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39" b="31630"/>
          <a:stretch/>
        </p:blipFill>
        <p:spPr>
          <a:xfrm>
            <a:off x="3911655" y="1353312"/>
            <a:ext cx="1243534" cy="393336"/>
          </a:xfrm>
          <a:prstGeom prst="rect">
            <a:avLst/>
          </a:prstGeom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id="{8E8AC662-A2F8-BE41-67F7-2E05358356A9}"/>
              </a:ext>
            </a:extLst>
          </p:cNvPr>
          <p:cNvSpPr txBox="1"/>
          <p:nvPr/>
        </p:nvSpPr>
        <p:spPr>
          <a:xfrm>
            <a:off x="3851920" y="1923677"/>
            <a:ext cx="137653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АГЕНТСТВО ПО ПРИВЛЕЧЕНИЮ ИНВЕСТИЦИЙ И ПОДДЕРЖКЕ ЭКСПОРТА РС(Я)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05" t="35492" r="15878" b="32254"/>
          <a:stretch/>
        </p:blipFill>
        <p:spPr bwMode="auto">
          <a:xfrm>
            <a:off x="5575567" y="1347614"/>
            <a:ext cx="1202414" cy="42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99" b="12516"/>
          <a:stretch/>
        </p:blipFill>
        <p:spPr bwMode="auto">
          <a:xfrm>
            <a:off x="7137380" y="1177339"/>
            <a:ext cx="1296144" cy="683426"/>
          </a:xfrm>
          <a:prstGeom prst="roundRect">
            <a:avLst>
              <a:gd name="adj" fmla="val 27861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112" name="Picture 2" descr="логотип Мой бизнес | С 1 января 2023 года Администрация Чарышского района  Алтайского края преобразована в Администрацию муниципального округа  Чарышский район Алтайского края.">
            <a:extLst>
              <a:ext uri="{FF2B5EF4-FFF2-40B4-BE49-F238E27FC236}">
                <a16:creationId xmlns:a16="http://schemas.microsoft.com/office/drawing/2014/main" id="{CB9E44DB-1C66-11F1-4DA7-8FAD32372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345" y="3088793"/>
            <a:ext cx="1146354" cy="51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Рисунок 112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" r="3419" b="21885"/>
          <a:stretch/>
        </p:blipFill>
        <p:spPr>
          <a:xfrm>
            <a:off x="3885350" y="3147814"/>
            <a:ext cx="1296144" cy="409684"/>
          </a:xfrm>
          <a:prstGeom prst="rect">
            <a:avLst/>
          </a:prstGeom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id="{DDE765BB-949A-B404-9239-345EA25CC23C}"/>
              </a:ext>
            </a:extLst>
          </p:cNvPr>
          <p:cNvSpPr txBox="1"/>
          <p:nvPr/>
        </p:nvSpPr>
        <p:spPr>
          <a:xfrm>
            <a:off x="3851919" y="3790950"/>
            <a:ext cx="137653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КРЕДИТНЫЙ ПОТРЕБИТЕЛЬСКИЙ КООПЕРАТИВ ЦЕНТР ФИНАНСОВОГО СОДЕЙСТВИЯ</a:t>
            </a:r>
            <a:endParaRPr lang="x-none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4" name="Picture 10" descr="Микрокредитная компания «Фонд развития предпринимательства Республики Саха (Якутия)»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77" t="12310" r="16866" b="23146"/>
          <a:stretch/>
        </p:blipFill>
        <p:spPr bwMode="auto">
          <a:xfrm>
            <a:off x="5614170" y="3134217"/>
            <a:ext cx="1125205" cy="44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" name="Скругленный прямоугольник 117">
            <a:extLst>
              <a:ext uri="{FF2B5EF4-FFF2-40B4-BE49-F238E27FC236}">
                <a16:creationId xmlns:a16="http://schemas.microsoft.com/office/drawing/2014/main" id="{9FD35FDE-44D5-69AA-B56A-DAAC1C428CDD}"/>
              </a:ext>
            </a:extLst>
          </p:cNvPr>
          <p:cNvSpPr/>
          <p:nvPr/>
        </p:nvSpPr>
        <p:spPr>
          <a:xfrm>
            <a:off x="6058049" y="3533158"/>
            <a:ext cx="699094" cy="86824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119" name="TextBox 118"/>
          <p:cNvSpPr txBox="1"/>
          <p:nvPr/>
        </p:nvSpPr>
        <p:spPr>
          <a:xfrm>
            <a:off x="5436096" y="3790950"/>
            <a:ext cx="138875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" b="1" dirty="0" smtClean="0">
                <a:latin typeface="Arial" pitchFamily="34" charset="0"/>
                <a:cs typeface="Arial" pitchFamily="34" charset="0"/>
              </a:rPr>
              <a:t>ФОНД РАЗВИТИЯ ПРЕДПРИНИМАТЕЛЬСТВА </a:t>
            </a:r>
          </a:p>
          <a:p>
            <a:r>
              <a:rPr lang="ru-RU" sz="700" b="1" dirty="0" smtClean="0">
                <a:latin typeface="Arial" pitchFamily="34" charset="0"/>
                <a:cs typeface="Arial" pitchFamily="34" charset="0"/>
              </a:rPr>
              <a:t>РС(Я)</a:t>
            </a:r>
            <a:endParaRPr lang="ru-RU" sz="7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AutoShape 12" descr="https://tpykt.ru/wp-content/uploads/2022/01/logo-2-1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7" name="TextBox 126"/>
          <p:cNvSpPr txBox="1"/>
          <p:nvPr/>
        </p:nvSpPr>
        <p:spPr>
          <a:xfrm>
            <a:off x="7091075" y="3775561"/>
            <a:ext cx="13887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" b="1" dirty="0" smtClean="0">
                <a:latin typeface="Arial" pitchFamily="34" charset="0"/>
                <a:cs typeface="Arial" pitchFamily="34" charset="0"/>
              </a:rPr>
              <a:t>ГАУ РС(Я)</a:t>
            </a:r>
          </a:p>
          <a:p>
            <a:r>
              <a:rPr lang="ru-RU" sz="700" b="1" dirty="0" smtClean="0">
                <a:latin typeface="Arial" pitchFamily="34" charset="0"/>
                <a:cs typeface="Arial" pitchFamily="34" charset="0"/>
              </a:rPr>
              <a:t>«ТЕХНОПАРК «ЯКУТИЯ»</a:t>
            </a:r>
            <a:endParaRPr lang="ru-RU" sz="7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49" name="Picture 25" descr="Picture background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3" t="18402" r="15573" b="17436"/>
          <a:stretch/>
        </p:blipFill>
        <p:spPr bwMode="auto">
          <a:xfrm>
            <a:off x="7470227" y="3058926"/>
            <a:ext cx="630449" cy="587460"/>
          </a:xfrm>
          <a:prstGeom prst="ellipse">
            <a:avLst/>
          </a:prstGeom>
          <a:ln w="63500" cap="rnd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9" name="Скругленный прямоугольник 128">
            <a:extLst>
              <a:ext uri="{FF2B5EF4-FFF2-40B4-BE49-F238E27FC236}">
                <a16:creationId xmlns:a16="http://schemas.microsoft.com/office/drawing/2014/main" id="{3DA13379-7070-0B20-1B13-073470D0CFB7}"/>
              </a:ext>
            </a:extLst>
          </p:cNvPr>
          <p:cNvSpPr/>
          <p:nvPr/>
        </p:nvSpPr>
        <p:spPr>
          <a:xfrm>
            <a:off x="2324900" y="4269593"/>
            <a:ext cx="1221247" cy="178333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мойбизнес14.рф/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Скругленный прямоугольник 129">
            <a:extLst>
              <a:ext uri="{FF2B5EF4-FFF2-40B4-BE49-F238E27FC236}">
                <a16:creationId xmlns:a16="http://schemas.microsoft.com/office/drawing/2014/main" id="{B18BBBB6-B986-F405-356C-1830AD96E294}"/>
              </a:ext>
            </a:extLst>
          </p:cNvPr>
          <p:cNvSpPr/>
          <p:nvPr/>
        </p:nvSpPr>
        <p:spPr>
          <a:xfrm>
            <a:off x="4112561" y="4269594"/>
            <a:ext cx="841719" cy="1800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https://argyskredit.ru/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Скругленный прямоугольник 130">
            <a:extLst>
              <a:ext uri="{FF2B5EF4-FFF2-40B4-BE49-F238E27FC236}">
                <a16:creationId xmlns:a16="http://schemas.microsoft.com/office/drawing/2014/main" id="{B026FA2E-3031-2846-D206-E2E40D670DD5}"/>
              </a:ext>
            </a:extLst>
          </p:cNvPr>
          <p:cNvSpPr/>
          <p:nvPr/>
        </p:nvSpPr>
        <p:spPr>
          <a:xfrm>
            <a:off x="5709611" y="4269594"/>
            <a:ext cx="841719" cy="1800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US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fondsakha.ru/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Скругленный прямоугольник 131">
            <a:extLst>
              <a:ext uri="{FF2B5EF4-FFF2-40B4-BE49-F238E27FC236}">
                <a16:creationId xmlns:a16="http://schemas.microsoft.com/office/drawing/2014/main" id="{CCE1A1AC-DAEB-CCA8-8C14-0F60DB7AEE2B}"/>
              </a:ext>
            </a:extLst>
          </p:cNvPr>
          <p:cNvSpPr/>
          <p:nvPr/>
        </p:nvSpPr>
        <p:spPr>
          <a:xfrm>
            <a:off x="7364592" y="2441468"/>
            <a:ext cx="841719" cy="180000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https://corpmsp.ru/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Скругленный прямоугольник 132">
            <a:extLst>
              <a:ext uri="{FF2B5EF4-FFF2-40B4-BE49-F238E27FC236}">
                <a16:creationId xmlns:a16="http://schemas.microsoft.com/office/drawing/2014/main" id="{FEB17594-FA55-5D4B-A29C-3B4D61CD6D8D}"/>
              </a:ext>
            </a:extLst>
          </p:cNvPr>
          <p:cNvSpPr/>
          <p:nvPr/>
        </p:nvSpPr>
        <p:spPr>
          <a:xfrm>
            <a:off x="5755915" y="2429494"/>
            <a:ext cx="841719" cy="20561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https://frprf.ru/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Скругленный прямоугольник 133">
            <a:extLst>
              <a:ext uri="{FF2B5EF4-FFF2-40B4-BE49-F238E27FC236}">
                <a16:creationId xmlns:a16="http://schemas.microsoft.com/office/drawing/2014/main" id="{4799F6AF-2D83-0543-6070-AD3C85DAE524}"/>
              </a:ext>
            </a:extLst>
          </p:cNvPr>
          <p:cNvSpPr/>
          <p:nvPr/>
        </p:nvSpPr>
        <p:spPr>
          <a:xfrm>
            <a:off x="3972657" y="2443950"/>
            <a:ext cx="1121526" cy="175036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https://investyakutia.ru/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Скругленный прямоугольник 134">
            <a:extLst>
              <a:ext uri="{FF2B5EF4-FFF2-40B4-BE49-F238E27FC236}">
                <a16:creationId xmlns:a16="http://schemas.microsoft.com/office/drawing/2014/main" id="{B81A249F-DCE3-08A0-4B87-C67630735136}"/>
              </a:ext>
            </a:extLst>
          </p:cNvPr>
          <p:cNvSpPr/>
          <p:nvPr/>
        </p:nvSpPr>
        <p:spPr>
          <a:xfrm>
            <a:off x="2262056" y="2429493"/>
            <a:ext cx="1346932" cy="20561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https://minprom.sakha.gov.ru/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12</a:t>
            </a:fld>
            <a:endParaRPr lang="ru-RU"/>
          </a:p>
        </p:txBody>
      </p:sp>
      <p:sp>
        <p:nvSpPr>
          <p:cNvPr id="61" name="Объект 2"/>
          <p:cNvSpPr txBox="1">
            <a:spLocks/>
          </p:cNvSpPr>
          <p:nvPr/>
        </p:nvSpPr>
        <p:spPr>
          <a:xfrm>
            <a:off x="190124" y="714951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2806441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Заголовок 1"/>
          <p:cNvSpPr txBox="1">
            <a:spLocks/>
          </p:cNvSpPr>
          <p:nvPr/>
        </p:nvSpPr>
        <p:spPr>
          <a:xfrm>
            <a:off x="179512" y="362040"/>
            <a:ext cx="7776864" cy="7580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latin typeface="Arial Bold"/>
              </a:rPr>
              <a:t>МИНИСТЕРСТВА, ОКАЗЫВАЮЩИЕ ПОДДЕРЖКУ ПРЕДПРИНИМАТЕЛЯМ И ИНВЕСТОРАМ</a:t>
            </a:r>
          </a:p>
        </p:txBody>
      </p:sp>
      <p:sp>
        <p:nvSpPr>
          <p:cNvPr id="48" name="Скругленный прямоугольник 47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1224137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господдержки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Скругленный прямоугольник 50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401167" y="1384858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2" name="Скругленный прямоугольник 51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4788024" y="1384857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3" name="Скругленный прямоугольник 52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302769" y="2096115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4" name="Скругленный прямоугольник 53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4775026" y="2084127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5" name="Скругленный прямоугольник 54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388168" y="2753010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6" name="Скругленный прямоугольник 55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4775025" y="2753009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7" name="Скругленный прямоугольник 56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388167" y="3473090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8" name="Скругленный прямоугольник 57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4775024" y="3473089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9" name="Скругленный прямоугольник 58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401167" y="4193170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60" name="Скругленный прямоугольник 59">
            <a:extLst>
              <a:ext uri="{FF2B5EF4-FFF2-40B4-BE49-F238E27FC236}">
                <a16:creationId xmlns:a16="http://schemas.microsoft.com/office/drawing/2014/main" id="{737CB4FA-74E4-CF19-B214-F7A2247C9D35}"/>
              </a:ext>
            </a:extLst>
          </p:cNvPr>
          <p:cNvSpPr/>
          <p:nvPr/>
        </p:nvSpPr>
        <p:spPr>
          <a:xfrm>
            <a:off x="4788024" y="4193169"/>
            <a:ext cx="4170833" cy="546871"/>
          </a:xfrm>
          <a:prstGeom prst="roundRect">
            <a:avLst>
              <a:gd name="adj" fmla="val 4419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pic>
        <p:nvPicPr>
          <p:cNvPr id="61" name="Рисунок 17"/>
          <p:cNvPicPr/>
          <p:nvPr/>
        </p:nvPicPr>
        <p:blipFill>
          <a:blip r:embed="rId3"/>
          <a:stretch/>
        </p:blipFill>
        <p:spPr>
          <a:xfrm>
            <a:off x="317951" y="4196961"/>
            <a:ext cx="540000" cy="539285"/>
          </a:xfrm>
          <a:prstGeom prst="rect">
            <a:avLst/>
          </a:prstGeom>
          <a:ln w="0">
            <a:noFill/>
          </a:ln>
        </p:spPr>
      </p:pic>
      <p:pic>
        <p:nvPicPr>
          <p:cNvPr id="62" name="Рисунок 17"/>
          <p:cNvPicPr/>
          <p:nvPr/>
        </p:nvPicPr>
        <p:blipFill>
          <a:blip r:embed="rId3"/>
          <a:stretch/>
        </p:blipFill>
        <p:spPr>
          <a:xfrm>
            <a:off x="316161" y="3480676"/>
            <a:ext cx="540000" cy="539285"/>
          </a:xfrm>
          <a:prstGeom prst="rect">
            <a:avLst/>
          </a:prstGeom>
          <a:ln w="0">
            <a:noFill/>
          </a:ln>
        </p:spPr>
      </p:pic>
      <p:pic>
        <p:nvPicPr>
          <p:cNvPr id="63" name="Рисунок 17"/>
          <p:cNvPicPr/>
          <p:nvPr/>
        </p:nvPicPr>
        <p:blipFill>
          <a:blip r:embed="rId3"/>
          <a:stretch/>
        </p:blipFill>
        <p:spPr>
          <a:xfrm>
            <a:off x="316161" y="2756802"/>
            <a:ext cx="540000" cy="539285"/>
          </a:xfrm>
          <a:prstGeom prst="rect">
            <a:avLst/>
          </a:prstGeom>
          <a:ln w="0">
            <a:noFill/>
          </a:ln>
        </p:spPr>
      </p:pic>
      <p:pic>
        <p:nvPicPr>
          <p:cNvPr id="64" name="Рисунок 17"/>
          <p:cNvPicPr/>
          <p:nvPr/>
        </p:nvPicPr>
        <p:blipFill>
          <a:blip r:embed="rId3"/>
          <a:stretch/>
        </p:blipFill>
        <p:spPr>
          <a:xfrm>
            <a:off x="316161" y="2087919"/>
            <a:ext cx="540000" cy="539285"/>
          </a:xfrm>
          <a:prstGeom prst="rect">
            <a:avLst/>
          </a:prstGeom>
          <a:ln w="0">
            <a:noFill/>
          </a:ln>
        </p:spPr>
      </p:pic>
      <p:pic>
        <p:nvPicPr>
          <p:cNvPr id="65" name="Рисунок 17"/>
          <p:cNvPicPr/>
          <p:nvPr/>
        </p:nvPicPr>
        <p:blipFill>
          <a:blip r:embed="rId3"/>
          <a:stretch/>
        </p:blipFill>
        <p:spPr>
          <a:xfrm>
            <a:off x="317150" y="1384857"/>
            <a:ext cx="540000" cy="539285"/>
          </a:xfrm>
          <a:prstGeom prst="rect">
            <a:avLst/>
          </a:prstGeom>
          <a:ln w="0">
            <a:noFill/>
          </a:ln>
        </p:spPr>
      </p:pic>
      <p:pic>
        <p:nvPicPr>
          <p:cNvPr id="66" name="Рисунок 17"/>
          <p:cNvPicPr/>
          <p:nvPr/>
        </p:nvPicPr>
        <p:blipFill>
          <a:blip r:embed="rId3"/>
          <a:stretch/>
        </p:blipFill>
        <p:spPr>
          <a:xfrm>
            <a:off x="4717806" y="4193168"/>
            <a:ext cx="540000" cy="539285"/>
          </a:xfrm>
          <a:prstGeom prst="rect">
            <a:avLst/>
          </a:prstGeom>
          <a:ln w="0">
            <a:noFill/>
          </a:ln>
        </p:spPr>
      </p:pic>
      <p:pic>
        <p:nvPicPr>
          <p:cNvPr id="67" name="Рисунок 17"/>
          <p:cNvPicPr/>
          <p:nvPr/>
        </p:nvPicPr>
        <p:blipFill>
          <a:blip r:embed="rId3"/>
          <a:stretch/>
        </p:blipFill>
        <p:spPr>
          <a:xfrm>
            <a:off x="4716016" y="3476883"/>
            <a:ext cx="540000" cy="539285"/>
          </a:xfrm>
          <a:prstGeom prst="rect">
            <a:avLst/>
          </a:prstGeom>
          <a:ln w="0">
            <a:noFill/>
          </a:ln>
        </p:spPr>
      </p:pic>
      <p:pic>
        <p:nvPicPr>
          <p:cNvPr id="68" name="Рисунок 17"/>
          <p:cNvPicPr/>
          <p:nvPr/>
        </p:nvPicPr>
        <p:blipFill>
          <a:blip r:embed="rId3"/>
          <a:stretch/>
        </p:blipFill>
        <p:spPr>
          <a:xfrm>
            <a:off x="4716016" y="2753009"/>
            <a:ext cx="540000" cy="539285"/>
          </a:xfrm>
          <a:prstGeom prst="rect">
            <a:avLst/>
          </a:prstGeom>
          <a:ln w="0">
            <a:noFill/>
          </a:ln>
        </p:spPr>
      </p:pic>
      <p:pic>
        <p:nvPicPr>
          <p:cNvPr id="69" name="Рисунок 17"/>
          <p:cNvPicPr/>
          <p:nvPr/>
        </p:nvPicPr>
        <p:blipFill>
          <a:blip r:embed="rId3"/>
          <a:stretch/>
        </p:blipFill>
        <p:spPr>
          <a:xfrm>
            <a:off x="4716016" y="2084126"/>
            <a:ext cx="540000" cy="539285"/>
          </a:xfrm>
          <a:prstGeom prst="rect">
            <a:avLst/>
          </a:prstGeom>
          <a:ln w="0">
            <a:noFill/>
          </a:ln>
        </p:spPr>
      </p:pic>
      <p:pic>
        <p:nvPicPr>
          <p:cNvPr id="70" name="Рисунок 17"/>
          <p:cNvPicPr/>
          <p:nvPr/>
        </p:nvPicPr>
        <p:blipFill>
          <a:blip r:embed="rId3"/>
          <a:stretch/>
        </p:blipFill>
        <p:spPr>
          <a:xfrm>
            <a:off x="4717005" y="1381064"/>
            <a:ext cx="540000" cy="539285"/>
          </a:xfrm>
          <a:prstGeom prst="rect">
            <a:avLst/>
          </a:prstGeom>
          <a:ln w="0"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900683" y="1427249"/>
            <a:ext cx="35643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ПРОМЫШЛЕННОСТИ И ГЕОЛОГИИ РЕСПУБЛИКИ САХА (ЯКУТИЯ)</a:t>
            </a:r>
            <a:endParaRPr lang="x-none" sz="1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900683" y="2157508"/>
            <a:ext cx="35643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СТОРИТЕЛЬСТВА РЕСПУБЛИКИ САХА (ЯКУТИЯ)</a:t>
            </a:r>
          </a:p>
        </p:txBody>
      </p:sp>
      <p:sp>
        <p:nvSpPr>
          <p:cNvPr id="2048" name="Прямоугольник 2047"/>
          <p:cNvSpPr/>
          <p:nvPr/>
        </p:nvSpPr>
        <p:spPr>
          <a:xfrm>
            <a:off x="887683" y="2822596"/>
            <a:ext cx="36713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ПРЕДПРИНИМАТЕЛЬСТВА, ТОРГОВЛИ И ТУРИЗМА РЕСПУБЛИКИ САХА (ЯКУТИЯ)</a:t>
            </a:r>
            <a:endParaRPr lang="x-none" sz="1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" name="Прямоугольник 2048"/>
          <p:cNvSpPr/>
          <p:nvPr/>
        </p:nvSpPr>
        <p:spPr>
          <a:xfrm>
            <a:off x="887682" y="3480676"/>
            <a:ext cx="367131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ИННОВАЦИЙ, ЦИФРОВОГО РАЗВИТИЯ И ИНФОКОММУНИКАЦИОННЫХ ТЕХНОЛОГИЙ РЕСПУБЛИКИ САХА (ЯКУТИЯ)</a:t>
            </a:r>
            <a:endParaRPr lang="x-none" sz="1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900683" y="4196961"/>
            <a:ext cx="367131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ЭКОЛОГИИ, ПРИРОДОПОЛЬЗОВАНИЯ И ЛЕСНОГО ХОЗЯЙСТВА РЕСПУБЛИКИ САХА (ЯКУТИЯ)</a:t>
            </a:r>
            <a:endParaRPr lang="x-none" sz="1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5305081" y="1436270"/>
            <a:ext cx="35643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ЭКОНОМИКИ РЕСПУБЛИКИ САХА (ЯКУТИЯ) </a:t>
            </a:r>
            <a:endParaRPr lang="x-none" sz="1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5305081" y="2166529"/>
            <a:ext cx="35643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КУЛЬТУРЫ И ДУХОВНОГО РАЗВИТИЯ РЕСПУБЛИКИ САХА (ЯКУТИЯ)</a:t>
            </a:r>
            <a:endParaRPr lang="x-none" sz="1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5292081" y="2831617"/>
            <a:ext cx="36713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ПО РАЗВИТИЮ АРКТИКИ И ДЕЛАМ НАРОДОВ СЕВЕРА РЕСПУБЛИКИ САХА (ЯКУТИЯ)</a:t>
            </a:r>
            <a:endParaRPr lang="x-none" sz="1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5292080" y="3489697"/>
            <a:ext cx="36713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ТРАНСПОРТА И ДОРОЖНОГО ХОЗЯЙСТВА РЕСПУБЛИКИ САХА (ЯКУТИЯ)</a:t>
            </a:r>
            <a:endParaRPr lang="x-none" sz="1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5305081" y="4205982"/>
            <a:ext cx="367131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defRPr/>
            </a:pPr>
            <a:r>
              <a:rPr lang="ru-RU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СЕЛЬСКОГО </a:t>
            </a:r>
            <a:r>
              <a:rPr lang="ru-RU" sz="1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ХОЗЯЙСТВА И </a:t>
            </a:r>
            <a:r>
              <a:rPr lang="ru-RU" sz="1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ПРОДОВОЛЬСТВЕННОЙ ПОЛИТИКИ РЕСПУБЛИКИ САХА (ЯКУТИЯ)</a:t>
            </a:r>
            <a:endParaRPr lang="x-none" sz="1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13</a:t>
            </a:fld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  <p:sp>
        <p:nvSpPr>
          <p:cNvPr id="37" name="Объект 2"/>
          <p:cNvSpPr txBox="1">
            <a:spLocks/>
          </p:cNvSpPr>
          <p:nvPr/>
        </p:nvSpPr>
        <p:spPr>
          <a:xfrm>
            <a:off x="179512" y="1015680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94665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9512" y="376928"/>
            <a:ext cx="8784976" cy="778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latin typeface="Arial Bold"/>
              </a:rPr>
              <a:t>ПРЕДЛОЖЕНИЯ ПО КОРРЕКТИРОВКЕ МЕР ФИНАНСОВОЙ И ОРГАНИЗАЦИОННОЙ ПОДДЕРЖКИ ПРОЕКТОВ</a:t>
            </a:r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1800201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предложения по корректировке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91730" y="1525690"/>
            <a:ext cx="2840110" cy="1398619"/>
          </a:xfrm>
          <a:prstGeom prst="roundRect">
            <a:avLst>
              <a:gd name="adj" fmla="val 14939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АКТИВНАЯ 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ИНФОРМАЦИОННАЯ 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КОНСУЛЬТАЦИОННАЯ 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 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ПРЕДПРИНИМАТЕЛЕЙ</a:t>
            </a:r>
          </a:p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 descr="Пузырь с сообщением чата со сплошной заливкой">
            <a:extLst>
              <a:ext uri="{FF2B5EF4-FFF2-40B4-BE49-F238E27FC236}">
                <a16:creationId xmlns:a16="http://schemas.microsoft.com/office/drawing/2014/main" id="{4A4DB0A6-B809-D3DA-04F4-259EA65D0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33"/>
              </a:ext>
            </a:extLst>
          </a:blip>
          <a:stretch>
            <a:fillRect/>
          </a:stretch>
        </p:blipFill>
        <p:spPr>
          <a:xfrm>
            <a:off x="2618419" y="1599272"/>
            <a:ext cx="360000" cy="360000"/>
          </a:xfrm>
          <a:prstGeom prst="rect">
            <a:avLst/>
          </a:prstGeom>
        </p:spPr>
      </p:pic>
      <p:sp>
        <p:nvSpPr>
          <p:cNvPr id="15" name="Скругленный прямоугольник 1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266430" y="1525690"/>
            <a:ext cx="1881634" cy="1398620"/>
          </a:xfrm>
          <a:prstGeom prst="roundRect">
            <a:avLst>
              <a:gd name="adj" fmla="val 14939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СНИЖЕНИЕ</a:t>
            </a:r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НАЛОГОВЫХ </a:t>
            </a:r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СТАВОК</a:t>
            </a:r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МСП</a:t>
            </a: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5292080" y="1525690"/>
            <a:ext cx="3456384" cy="1398620"/>
          </a:xfrm>
          <a:prstGeom prst="roundRect">
            <a:avLst>
              <a:gd name="adj" fmla="val 14939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ПРОЕКТНОГО 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ОФИСА, КОТОРЫЙ БУДЕТ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ЗАНИМАТЬСЯ ОЦЕНКОЙ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ПРОРАБОТКОЙ 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ИНВЕСТИЦИОННЫХ 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ПРОЕКТОВ</a:t>
            </a:r>
          </a:p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588224" y="3219822"/>
            <a:ext cx="2160240" cy="1513072"/>
          </a:xfrm>
          <a:prstGeom prst="roundRect">
            <a:avLst>
              <a:gd name="adj" fmla="val 14939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r>
              <a:rPr lang="sah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МЕНЬШЕНИЕ </a:t>
            </a:r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КОЛИЧЕСТВА</a:t>
            </a:r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СРОКОВ </a:t>
            </a:r>
          </a:p>
          <a:p>
            <a:r>
              <a:rPr lang="sah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ПРОЦЕДУР, </a:t>
            </a:r>
          </a:p>
          <a:p>
            <a:r>
              <a:rPr lang="sah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НЕОБХОДИМЫХ ДЛЯ ПОЛУЧЕНИЯ ИНВЕСТЦИОННОЙ ПЛОЩАДКИ</a:t>
            </a: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кругленный прямоугольник 17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067944" y="3219822"/>
            <a:ext cx="2376264" cy="1513072"/>
          </a:xfrm>
          <a:prstGeom prst="roundRect">
            <a:avLst>
              <a:gd name="adj" fmla="val 14939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ПЕРЕНОС ПРОЦЕДУР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ЭЛЕКТРОННЫЙ ВИД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СОКРАЩЕНИЯ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ВРЕМЕННЫХ ИЗДЕРЖЕК</a:t>
            </a:r>
          </a:p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91730" y="3219822"/>
            <a:ext cx="3632198" cy="1513072"/>
          </a:xfrm>
          <a:prstGeom prst="roundRect">
            <a:avLst>
              <a:gd name="adj" fmla="val 14939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УМЕНЬШЕНИЕ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КОЛИЧЕСТВА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БЮРОКРАТИЧЕСКИХ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ПРОЦЕДУР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ПОЛУЧЕНИЯ МЕР</a:t>
            </a:r>
          </a:p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</a:p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19" descr="Секундомер 25% со сплошной заливкой">
            <a:extLst>
              <a:ext uri="{FF2B5EF4-FFF2-40B4-BE49-F238E27FC236}">
                <a16:creationId xmlns:a16="http://schemas.microsoft.com/office/drawing/2014/main" id="{DC5A8E3E-2532-1062-1739-9B8B5668E4DC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19"/>
              </a:ext>
            </a:extLst>
          </a:blip>
          <a:stretch>
            <a:fillRect/>
          </a:stretch>
        </p:blipFill>
        <p:spPr>
          <a:xfrm>
            <a:off x="8244408" y="3305787"/>
            <a:ext cx="360000" cy="360000"/>
          </a:xfrm>
          <a:prstGeom prst="rect">
            <a:avLst/>
          </a:prstGeom>
        </p:spPr>
      </p:pic>
      <p:pic>
        <p:nvPicPr>
          <p:cNvPr id="21" name="Рисунок 20" descr="Секундомер 25% со сплошной заливкой">
            <a:extLst>
              <a:ext uri="{FF2B5EF4-FFF2-40B4-BE49-F238E27FC236}">
                <a16:creationId xmlns:a16="http://schemas.microsoft.com/office/drawing/2014/main" id="{DC5A8E3E-2532-1062-1739-9B8B5668E4DC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20"/>
              </a:ext>
            </a:extLst>
          </a:blip>
          <a:stretch>
            <a:fillRect/>
          </a:stretch>
        </p:blipFill>
        <p:spPr>
          <a:xfrm>
            <a:off x="3347864" y="3343060"/>
            <a:ext cx="360000" cy="360000"/>
          </a:xfrm>
          <a:prstGeom prst="rect">
            <a:avLst/>
          </a:prstGeom>
        </p:spPr>
      </p:pic>
      <p:pic>
        <p:nvPicPr>
          <p:cNvPr id="22" name="Рисунок 21" descr="Диаграмма с тенденцией спада со сплошной заливкой">
            <a:extLst>
              <a:ext uri="{FF2B5EF4-FFF2-40B4-BE49-F238E27FC236}">
                <a16:creationId xmlns:a16="http://schemas.microsoft.com/office/drawing/2014/main" id="{E154D324-2FAB-91F3-8C42-070B39E7C6B7}"/>
              </a:ext>
            </a:extLst>
          </p:cNvPr>
          <p:cNvPicPr>
            <a:picLocks noChangeAspect="1"/>
          </p:cNvPicPr>
          <p:nvPr/>
        </p:nvPicPr>
        <p:blipFill>
          <a:blip r:embed="rId121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22"/>
              </a:ext>
            </a:extLst>
          </a:blip>
          <a:stretch>
            <a:fillRect/>
          </a:stretch>
        </p:blipFill>
        <p:spPr>
          <a:xfrm>
            <a:off x="4680072" y="1599272"/>
            <a:ext cx="360000" cy="360000"/>
          </a:xfrm>
          <a:prstGeom prst="rect">
            <a:avLst/>
          </a:prstGeom>
        </p:spPr>
      </p:pic>
      <p:pic>
        <p:nvPicPr>
          <p:cNvPr id="23" name="Рисунок 22" descr="Включенный свет со сплошной заливкой">
            <a:extLst>
              <a:ext uri="{FF2B5EF4-FFF2-40B4-BE49-F238E27FC236}">
                <a16:creationId xmlns:a16="http://schemas.microsoft.com/office/drawing/2014/main" id="{7910E1A4-4955-3866-6B6F-8B38E7369A61}"/>
              </a:ext>
            </a:extLst>
          </p:cNvPr>
          <p:cNvPicPr>
            <a:picLocks noChangeAspect="1"/>
          </p:cNvPicPr>
          <p:nvPr/>
        </p:nvPicPr>
        <p:blipFill>
          <a:blip r:embed="rId123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73"/>
              </a:ext>
            </a:extLst>
          </a:blip>
          <a:stretch>
            <a:fillRect/>
          </a:stretch>
        </p:blipFill>
        <p:spPr>
          <a:xfrm>
            <a:off x="8172400" y="1599272"/>
            <a:ext cx="360000" cy="360000"/>
          </a:xfrm>
          <a:prstGeom prst="rect">
            <a:avLst/>
          </a:prstGeom>
        </p:spPr>
      </p:pic>
      <p:pic>
        <p:nvPicPr>
          <p:cNvPr id="24" name="Рисунок 23" descr="Пользовательский интерфейс и взаимодействие с пользователем со сплошной заливкой">
            <a:extLst>
              <a:ext uri="{FF2B5EF4-FFF2-40B4-BE49-F238E27FC236}">
                <a16:creationId xmlns:a16="http://schemas.microsoft.com/office/drawing/2014/main" id="{D3827EE7-DF79-E9C6-63CE-977C7B336AEC}"/>
              </a:ext>
            </a:extLst>
          </p:cNvPr>
          <p:cNvPicPr>
            <a:picLocks noChangeAspect="1"/>
          </p:cNvPicPr>
          <p:nvPr/>
        </p:nvPicPr>
        <p:blipFill>
          <a:blip r:embed="rId124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83"/>
              </a:ext>
            </a:extLst>
          </a:blip>
          <a:stretch>
            <a:fillRect/>
          </a:stretch>
        </p:blipFill>
        <p:spPr>
          <a:xfrm>
            <a:off x="5946187" y="3305787"/>
            <a:ext cx="360000" cy="3600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14</a:t>
            </a:fld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  <p:sp>
        <p:nvSpPr>
          <p:cNvPr id="26" name="Объект 2"/>
          <p:cNvSpPr txBox="1">
            <a:spLocks/>
          </p:cNvSpPr>
          <p:nvPr/>
        </p:nvSpPr>
        <p:spPr>
          <a:xfrm>
            <a:off x="179512" y="1046942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20590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53787" y="1059581"/>
            <a:ext cx="4248472" cy="553908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ЭФФЕКТИВНАЯ РАБОТА С ИНВЕСТОРАМИ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53787" y="1728129"/>
            <a:ext cx="4248472" cy="1203660"/>
          </a:xfrm>
          <a:prstGeom prst="roundRect">
            <a:avLst>
              <a:gd name="adj" fmla="val 15718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pPr lvl="0"/>
            <a:endParaRPr lang="ru-RU" sz="600" b="1" dirty="0" smtClean="0">
              <a:solidFill>
                <a:schemeClr val="tx1"/>
              </a:solidFill>
              <a:latin typeface="Arial Bold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646275" y="1059582"/>
            <a:ext cx="4248472" cy="553908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СОЦИАЛЬНАЯ ИНФРАСТУКТУРА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53787" y="3003797"/>
            <a:ext cx="4248472" cy="553908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ЦЕЛИ ИНВЕСТИЦИОННЫХ ПРОЕКТОВ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253787" y="3651868"/>
            <a:ext cx="4248472" cy="936105"/>
          </a:xfrm>
          <a:prstGeom prst="roundRect">
            <a:avLst>
              <a:gd name="adj" fmla="val 15439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pPr marL="171450" indent="-171450">
              <a:buFont typeface="Arial" pitchFamily="34" charset="0"/>
              <a:buChar char="•"/>
            </a:pPr>
            <a:endParaRPr lang="ru-RU" sz="600" b="1" dirty="0">
              <a:solidFill>
                <a:schemeClr val="tx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646275" y="3003798"/>
            <a:ext cx="4248472" cy="553908"/>
          </a:xfrm>
          <a:prstGeom prst="roundRect">
            <a:avLst>
              <a:gd name="adj" fmla="val 29324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 Bold"/>
                <a:cs typeface="Arial" panose="020B0604020202020204" pitchFamily="34" charset="0"/>
              </a:rPr>
              <a:t>ИНВЕСТЦИОННАЯ ДЕЯТЕЛЬНОСТЬ</a:t>
            </a: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646275" y="3651870"/>
            <a:ext cx="4248472" cy="936104"/>
          </a:xfrm>
          <a:prstGeom prst="roundRect">
            <a:avLst>
              <a:gd name="adj" fmla="val 15439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pPr marL="171450" indent="-171450">
              <a:buFont typeface="Arial" pitchFamily="34" charset="0"/>
              <a:buChar char="•"/>
            </a:pPr>
            <a:endParaRPr lang="ru-RU" sz="600" b="1" dirty="0">
              <a:solidFill>
                <a:schemeClr val="tx1"/>
              </a:solidFill>
              <a:latin typeface="Arial Bold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D510CA90-BCEA-DCF2-1BEF-005A50692AF5}"/>
              </a:ext>
            </a:extLst>
          </p:cNvPr>
          <p:cNvSpPr/>
          <p:nvPr/>
        </p:nvSpPr>
        <p:spPr>
          <a:xfrm>
            <a:off x="4646151" y="1728128"/>
            <a:ext cx="4248472" cy="1203660"/>
          </a:xfrm>
          <a:prstGeom prst="roundRect">
            <a:avLst>
              <a:gd name="adj" fmla="val 15151"/>
            </a:avLst>
          </a:prstGeom>
          <a:noFill/>
          <a:ln w="12700"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pPr lvl="0"/>
            <a:endParaRPr lang="ru-RU" sz="600" b="1" dirty="0">
              <a:solidFill>
                <a:schemeClr val="tx1"/>
              </a:solidFill>
              <a:latin typeface="Arial Bold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79512" y="363902"/>
            <a:ext cx="3672408" cy="4372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latin typeface="Arial Bold"/>
              </a:rPr>
              <a:t>ОБРАЗ БУДУЩЕГО</a:t>
            </a:r>
          </a:p>
        </p:txBody>
      </p:sp>
      <p:sp>
        <p:nvSpPr>
          <p:cNvPr id="13" name="Скругленный прямоугольник 12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1080121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браз будущего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 descr="Презентация с организационной диаграммой со сплошной заливкой">
            <a:extLst>
              <a:ext uri="{FF2B5EF4-FFF2-40B4-BE49-F238E27FC236}">
                <a16:creationId xmlns:a16="http://schemas.microsoft.com/office/drawing/2014/main" id="{7AD58E2B-C57B-46F7-FD25-6417319F3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14"/>
              </a:ext>
            </a:extLst>
          </a:blip>
          <a:stretch>
            <a:fillRect/>
          </a:stretch>
        </p:blipFill>
        <p:spPr>
          <a:xfrm>
            <a:off x="397803" y="1851669"/>
            <a:ext cx="360000" cy="360000"/>
          </a:xfrm>
          <a:prstGeom prst="rect">
            <a:avLst/>
          </a:prstGeom>
        </p:spPr>
      </p:pic>
      <p:pic>
        <p:nvPicPr>
          <p:cNvPr id="17" name="Рисунок 16" descr="Портфель со сплошной заливкой">
            <a:extLst>
              <a:ext uri="{FF2B5EF4-FFF2-40B4-BE49-F238E27FC236}">
                <a16:creationId xmlns:a16="http://schemas.microsoft.com/office/drawing/2014/main" id="{B6C502B5-DA70-9758-85F5-9C9B758F8426}"/>
              </a:ext>
            </a:extLst>
          </p:cNvPr>
          <p:cNvPicPr>
            <a:picLocks noChangeAspect="1"/>
          </p:cNvPicPr>
          <p:nvPr/>
        </p:nvPicPr>
        <p:blipFill>
          <a:blip r:embed="rId115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26"/>
              </a:ext>
            </a:extLst>
          </a:blip>
          <a:stretch>
            <a:fillRect/>
          </a:stretch>
        </p:blipFill>
        <p:spPr>
          <a:xfrm>
            <a:off x="397803" y="2463757"/>
            <a:ext cx="360000" cy="360000"/>
          </a:xfrm>
          <a:prstGeom prst="rect">
            <a:avLst/>
          </a:prstGeom>
        </p:spPr>
      </p:pic>
      <p:pic>
        <p:nvPicPr>
          <p:cNvPr id="18" name="Рисунок 17" descr="Включенный свет со сплошной заливкой">
            <a:extLst>
              <a:ext uri="{FF2B5EF4-FFF2-40B4-BE49-F238E27FC236}">
                <a16:creationId xmlns:a16="http://schemas.microsoft.com/office/drawing/2014/main" id="{9E46F869-4BFA-28F2-D0B0-0402702FCC81}"/>
              </a:ext>
            </a:extLst>
          </p:cNvPr>
          <p:cNvPicPr>
            <a:picLocks noChangeAspect="1"/>
          </p:cNvPicPr>
          <p:nvPr/>
        </p:nvPicPr>
        <p:blipFill>
          <a:blip r:embed="rId116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74"/>
              </a:ext>
            </a:extLst>
          </a:blip>
          <a:stretch>
            <a:fillRect/>
          </a:stretch>
        </p:blipFill>
        <p:spPr>
          <a:xfrm>
            <a:off x="2408964" y="1851669"/>
            <a:ext cx="360000" cy="360000"/>
          </a:xfrm>
          <a:prstGeom prst="rect">
            <a:avLst/>
          </a:prstGeom>
        </p:spPr>
      </p:pic>
      <p:pic>
        <p:nvPicPr>
          <p:cNvPr id="19" name="Рисунок 18" descr="Монеты со сплошной заливкой">
            <a:extLst>
              <a:ext uri="{FF2B5EF4-FFF2-40B4-BE49-F238E27FC236}">
                <a16:creationId xmlns:a16="http://schemas.microsoft.com/office/drawing/2014/main" id="{7DF89A98-F9EC-6D90-3663-ADAE9416869A}"/>
              </a:ext>
            </a:extLst>
          </p:cNvPr>
          <p:cNvPicPr>
            <a:picLocks noChangeAspect="1"/>
          </p:cNvPicPr>
          <p:nvPr/>
        </p:nvPicPr>
        <p:blipFill>
          <a:blip r:embed="rId117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2408964" y="2463757"/>
            <a:ext cx="360000" cy="360000"/>
          </a:xfrm>
          <a:prstGeom prst="rect">
            <a:avLst/>
          </a:prstGeom>
        </p:spPr>
      </p:pic>
      <p:pic>
        <p:nvPicPr>
          <p:cNvPr id="20" name="Рисунок 19" descr="Магнит со сплошной заливкой">
            <a:extLst>
              <a:ext uri="{FF2B5EF4-FFF2-40B4-BE49-F238E27FC236}">
                <a16:creationId xmlns:a16="http://schemas.microsoft.com/office/drawing/2014/main" id="{0C2850C2-7956-69B6-4EB8-60156A816E6D}"/>
              </a:ext>
            </a:extLst>
          </p:cNvPr>
          <p:cNvPicPr>
            <a:picLocks noChangeAspect="1"/>
          </p:cNvPicPr>
          <p:nvPr/>
        </p:nvPicPr>
        <p:blipFill>
          <a:blip r:embed="rId118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19"/>
              </a:ext>
            </a:extLst>
          </a:blip>
          <a:stretch>
            <a:fillRect/>
          </a:stretch>
        </p:blipFill>
        <p:spPr>
          <a:xfrm>
            <a:off x="4862299" y="1850816"/>
            <a:ext cx="360000" cy="360000"/>
          </a:xfrm>
          <a:prstGeom prst="rect">
            <a:avLst/>
          </a:prstGeom>
        </p:spPr>
      </p:pic>
      <p:pic>
        <p:nvPicPr>
          <p:cNvPr id="21" name="Рисунок 20" descr="Схема с ветвлением со сплошной заливкой">
            <a:extLst>
              <a:ext uri="{FF2B5EF4-FFF2-40B4-BE49-F238E27FC236}">
                <a16:creationId xmlns:a16="http://schemas.microsoft.com/office/drawing/2014/main" id="{FDF40479-DBE8-0932-1D1C-CE8F47D6FBF6}"/>
              </a:ext>
            </a:extLst>
          </p:cNvPr>
          <p:cNvPicPr>
            <a:picLocks noChangeAspect="1"/>
          </p:cNvPicPr>
          <p:nvPr/>
        </p:nvPicPr>
        <p:blipFill>
          <a:blip r:embed="rId120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66"/>
              </a:ext>
            </a:extLst>
          </a:blip>
          <a:stretch>
            <a:fillRect/>
          </a:stretch>
        </p:blipFill>
        <p:spPr>
          <a:xfrm>
            <a:off x="4862299" y="2476552"/>
            <a:ext cx="360000" cy="360000"/>
          </a:xfrm>
          <a:prstGeom prst="rect">
            <a:avLst/>
          </a:prstGeom>
        </p:spPr>
      </p:pic>
      <p:pic>
        <p:nvPicPr>
          <p:cNvPr id="22" name="Рисунок 21" descr="Больница со сплошной заливкой">
            <a:extLst>
              <a:ext uri="{FF2B5EF4-FFF2-40B4-BE49-F238E27FC236}">
                <a16:creationId xmlns:a16="http://schemas.microsoft.com/office/drawing/2014/main" id="{48397B17-BECD-1DE4-4DAD-1C11ED586074}"/>
              </a:ext>
            </a:extLst>
          </p:cNvPr>
          <p:cNvPicPr>
            <a:picLocks noChangeAspect="1"/>
          </p:cNvPicPr>
          <p:nvPr/>
        </p:nvPicPr>
        <p:blipFill>
          <a:blip r:embed="rId121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22"/>
              </a:ext>
            </a:extLst>
          </a:blip>
          <a:stretch>
            <a:fillRect/>
          </a:stretch>
        </p:blipFill>
        <p:spPr>
          <a:xfrm>
            <a:off x="6778868" y="1851669"/>
            <a:ext cx="360000" cy="360000"/>
          </a:xfrm>
          <a:prstGeom prst="rect">
            <a:avLst/>
          </a:prstGeom>
        </p:spPr>
      </p:pic>
      <p:pic>
        <p:nvPicPr>
          <p:cNvPr id="24" name="Рисунок 23" descr="Дождь со сплошной заливкой">
            <a:extLst>
              <a:ext uri="{FF2B5EF4-FFF2-40B4-BE49-F238E27FC236}">
                <a16:creationId xmlns:a16="http://schemas.microsoft.com/office/drawing/2014/main" id="{06AC25DF-7377-EF08-5149-C767746987A2}"/>
              </a:ext>
            </a:extLst>
          </p:cNvPr>
          <p:cNvPicPr>
            <a:picLocks noChangeAspect="1"/>
          </p:cNvPicPr>
          <p:nvPr/>
        </p:nvPicPr>
        <p:blipFill>
          <a:blip r:embed="rId123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08"/>
              </a:ext>
            </a:extLst>
          </a:blip>
          <a:stretch>
            <a:fillRect/>
          </a:stretch>
        </p:blipFill>
        <p:spPr>
          <a:xfrm>
            <a:off x="426821" y="3869800"/>
            <a:ext cx="360000" cy="360000"/>
          </a:xfrm>
          <a:prstGeom prst="rect">
            <a:avLst/>
          </a:prstGeom>
        </p:spPr>
      </p:pic>
      <p:pic>
        <p:nvPicPr>
          <p:cNvPr id="26" name="Рисунок 25" descr="Указатель со сплошной заливкой">
            <a:extLst>
              <a:ext uri="{FF2B5EF4-FFF2-40B4-BE49-F238E27FC236}">
                <a16:creationId xmlns:a16="http://schemas.microsoft.com/office/drawing/2014/main" id="{46DA0440-0864-4EE4-5911-D0CA1058B396}"/>
              </a:ext>
            </a:extLst>
          </p:cNvPr>
          <p:cNvPicPr>
            <a:picLocks noChangeAspect="1"/>
          </p:cNvPicPr>
          <p:nvPr/>
        </p:nvPicPr>
        <p:blipFill>
          <a:blip r:embed="rId124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4862299" y="3795885"/>
            <a:ext cx="360000" cy="360000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704091" y="1811599"/>
            <a:ext cx="17048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создана дорожная карта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работе с инвесторами </a:t>
            </a:r>
            <a:endParaRPr lang="sah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04090" y="2423958"/>
            <a:ext cx="170487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100% компаний знакомы</a:t>
            </a:r>
          </a:p>
          <a:p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инвестиционным</a:t>
            </a:r>
          </a:p>
          <a:p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уполномоченным</a:t>
            </a:r>
            <a:endParaRPr lang="sah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763641" y="1742349"/>
            <a:ext cx="170487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 проектный офис,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существляющий поддержку инвесторов</a:t>
            </a:r>
            <a:endParaRPr lang="sah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768964" y="2389841"/>
            <a:ext cx="170487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аждая вторая компания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еализует инвестиционные проекты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5222297" y="1811533"/>
            <a:ext cx="17048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озданы новые точки</a:t>
            </a:r>
          </a:p>
          <a:p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притяжения</a:t>
            </a:r>
            <a:endParaRPr lang="sah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222299" y="2459090"/>
            <a:ext cx="17048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роведён ремонт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оммунальных сетей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132532" y="1779661"/>
            <a:ext cx="170487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лучшена работа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чреждений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дравоохранения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сокращено число жалоб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 населения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793846" y="3795885"/>
            <a:ext cx="216028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рганизованы ежегодные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естивали, которые</a:t>
            </a:r>
          </a:p>
          <a:p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ользуются спросом у туристов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5222299" y="3723877"/>
            <a:ext cx="223228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новые рабочие места</a:t>
            </a:r>
          </a:p>
          <a:p>
            <a:pPr marL="171450" indent="-171450">
              <a:buFont typeface="Arial" pitchFamily="34" charset="0"/>
              <a:buChar char="•"/>
            </a:pPr>
            <a:endParaRPr lang="sah-RU" sz="9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окращение времени пути</a:t>
            </a:r>
          </a:p>
          <a:p>
            <a:pPr marL="171450" indent="-171450">
              <a:buFont typeface="Arial" pitchFamily="34" charset="0"/>
              <a:buChar char="•"/>
            </a:pPr>
            <a:endParaRPr lang="sah-RU" sz="9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sah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sah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величение интенсивности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15</a:t>
            </a:fld>
            <a:endParaRPr lang="ru-RU"/>
          </a:p>
        </p:txBody>
      </p:sp>
      <p:sp>
        <p:nvSpPr>
          <p:cNvPr id="37" name="Объект 2"/>
          <p:cNvSpPr txBox="1">
            <a:spLocks/>
          </p:cNvSpPr>
          <p:nvPr/>
        </p:nvSpPr>
        <p:spPr>
          <a:xfrm>
            <a:off x="194395" y="671096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14087953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9512" y="375054"/>
            <a:ext cx="3672408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latin typeface="Arial Bold"/>
              </a:rPr>
              <a:t>КОНТАКТЫ</a:t>
            </a:r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936105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контакты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47481" y="1314330"/>
            <a:ext cx="4176464" cy="1151224"/>
          </a:xfrm>
          <a:prstGeom prst="roundRect">
            <a:avLst>
              <a:gd name="adj" fmla="val 14939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МУНИЦИПАЛЬНОГО ОБРАЗОВАНИЯ</a:t>
            </a:r>
            <a:b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«ГОРОДСКОЙ ОКРУГ «ЖАТАЙ»</a:t>
            </a:r>
          </a:p>
          <a:p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47481" y="2718370"/>
            <a:ext cx="4176464" cy="1151224"/>
          </a:xfrm>
          <a:prstGeom prst="roundRect">
            <a:avLst>
              <a:gd name="adj" fmla="val 14939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Агентство по привлечению инвестиций и поддержке </a:t>
            </a:r>
            <a:endParaRPr lang="ru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экспорта </a:t>
            </a:r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республики Саха (Якутия) </a:t>
            </a:r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 </a:t>
            </a:r>
            <a:r>
              <a:rPr lang="en-US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YAKUTIA</a:t>
            </a:r>
            <a:endParaRPr lang="ru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x-none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639970" y="1314330"/>
            <a:ext cx="4176464" cy="1151224"/>
          </a:xfrm>
          <a:prstGeom prst="roundRect">
            <a:avLst>
              <a:gd name="adj" fmla="val 14939"/>
            </a:avLst>
          </a:prstGeom>
          <a:solidFill>
            <a:schemeClr val="bg1"/>
          </a:solidFill>
          <a:ln w="12700"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r>
              <a:rPr lang="sah-RU" sz="10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ИНВЕСТИЦИОННЫЙ УПОЛНОМОЧЕННЫЙ</a:t>
            </a:r>
          </a:p>
          <a:p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758481"/>
              </p:ext>
            </p:extLst>
          </p:nvPr>
        </p:nvGraphicFramePr>
        <p:xfrm>
          <a:off x="535514" y="1868662"/>
          <a:ext cx="3852427" cy="503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7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48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1576">
                <a:tc>
                  <a:txBody>
                    <a:bodyPr/>
                    <a:lstStyle/>
                    <a:p>
                      <a:r>
                        <a:rPr lang="ru-RU" sz="800" b="1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ГО </a:t>
                      </a:r>
                      <a:r>
                        <a:rPr lang="ru-RU" sz="800" b="1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Жатай,</a:t>
                      </a:r>
                      <a:r>
                        <a:rPr lang="ru-RU" sz="800" b="1" baseline="0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 ул. </a:t>
                      </a:r>
                      <a:r>
                        <a:rPr lang="ru-RU" sz="800" b="1" baseline="0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Северная 29</a:t>
                      </a:r>
                      <a:endParaRPr lang="ru-RU" sz="800" b="1" dirty="0">
                        <a:solidFill>
                          <a:schemeClr val="bg1"/>
                        </a:solidFill>
                        <a:latin typeface="Arial Bold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800" b="0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+7 (4112) 42-65-08</a:t>
                      </a:r>
                      <a:endParaRPr lang="ru-RU" sz="800" b="0" dirty="0">
                        <a:solidFill>
                          <a:schemeClr val="bg1"/>
                        </a:solidFill>
                        <a:latin typeface="Arial Bold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576">
                <a:tc>
                  <a:txBody>
                    <a:bodyPr/>
                    <a:lstStyle/>
                    <a:p>
                      <a:endParaRPr lang="ru-RU" sz="800" b="0" dirty="0">
                        <a:solidFill>
                          <a:schemeClr val="bg1"/>
                        </a:solidFill>
                        <a:latin typeface="Arial Bold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800" b="0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gojatay@mail.ru</a:t>
                      </a:r>
                      <a:endParaRPr lang="ru-RU" sz="800" b="0" dirty="0">
                        <a:solidFill>
                          <a:schemeClr val="bg1"/>
                        </a:solidFill>
                        <a:latin typeface="Arial Bold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826556"/>
              </p:ext>
            </p:extLst>
          </p:nvPr>
        </p:nvGraphicFramePr>
        <p:xfrm>
          <a:off x="247481" y="3150418"/>
          <a:ext cx="4104454" cy="586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8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6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15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           </a:t>
                      </a:r>
                      <a:r>
                        <a:rPr lang="ru-RU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677000, РС (Я), </a:t>
                      </a:r>
                      <a:r>
                        <a:rPr lang="ru-RU" sz="8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г.Якутск</a:t>
                      </a:r>
                      <a:r>
                        <a:rPr lang="ru-RU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8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ул.Орджоникидзе</a:t>
                      </a:r>
                      <a:r>
                        <a:rPr lang="ru-RU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д.36/1, офис 503</a:t>
                      </a:r>
                      <a:endParaRPr lang="ru-RU" sz="800" b="1" dirty="0">
                        <a:solidFill>
                          <a:schemeClr val="bg1"/>
                        </a:solidFill>
                        <a:latin typeface="Arial Bold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800" b="0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         + 7 (4112) 398-300            </a:t>
                      </a:r>
                    </a:p>
                    <a:p>
                      <a:r>
                        <a:rPr lang="ru-RU" sz="800" b="0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         (доб.67905), 402-042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576">
                <a:tc>
                  <a:txBody>
                    <a:bodyPr/>
                    <a:lstStyle/>
                    <a:p>
                      <a:endParaRPr lang="ru-RU" sz="800" b="0" dirty="0">
                        <a:solidFill>
                          <a:schemeClr val="bg1"/>
                        </a:solidFill>
                        <a:latin typeface="Arial Bold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800" b="0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         </a:t>
                      </a:r>
                      <a:r>
                        <a:rPr lang="en-US" sz="800" b="0" dirty="0" smtClean="0">
                          <a:solidFill>
                            <a:schemeClr val="bg1"/>
                          </a:solidFill>
                          <a:latin typeface="Arial Bold"/>
                        </a:rPr>
                        <a:t>info@investyakutia.ru</a:t>
                      </a:r>
                      <a:endParaRPr lang="ru-RU" sz="800" b="0" dirty="0">
                        <a:solidFill>
                          <a:schemeClr val="bg1"/>
                        </a:solidFill>
                        <a:latin typeface="Arial Bold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75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8" name="Рисунок 17" descr="Маркер со сплошной заливкой">
            <a:extLst>
              <a:ext uri="{FF2B5EF4-FFF2-40B4-BE49-F238E27FC236}">
                <a16:creationId xmlns:a16="http://schemas.microsoft.com/office/drawing/2014/main" id="{AA3C7A9D-0CD2-B002-37C0-492EAB8069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55513" y="3222426"/>
            <a:ext cx="180000" cy="180000"/>
          </a:xfrm>
          <a:prstGeom prst="rect">
            <a:avLst/>
          </a:prstGeom>
        </p:spPr>
      </p:pic>
      <p:pic>
        <p:nvPicPr>
          <p:cNvPr id="19" name="Рисунок 18" descr="Телефонная трубка со сплошной заливкой">
            <a:extLst>
              <a:ext uri="{FF2B5EF4-FFF2-40B4-BE49-F238E27FC236}">
                <a16:creationId xmlns:a16="http://schemas.microsoft.com/office/drawing/2014/main" id="{5FD3091E-30D1-1898-AF91-772644E197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2947801" y="3203982"/>
            <a:ext cx="180000" cy="180000"/>
          </a:xfrm>
          <a:prstGeom prst="rect">
            <a:avLst/>
          </a:prstGeom>
        </p:spPr>
      </p:pic>
      <p:pic>
        <p:nvPicPr>
          <p:cNvPr id="20" name="Рисунок 19" descr="Конверт со сплошной заливкой">
            <a:extLst>
              <a:ext uri="{FF2B5EF4-FFF2-40B4-BE49-F238E27FC236}">
                <a16:creationId xmlns:a16="http://schemas.microsoft.com/office/drawing/2014/main" id="{4731CE34-B72C-34A9-AE0D-CFCA7D786F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2947801" y="3546482"/>
            <a:ext cx="180000" cy="180000"/>
          </a:xfrm>
          <a:prstGeom prst="rect">
            <a:avLst/>
          </a:prstGeom>
        </p:spPr>
      </p:pic>
      <p:pic>
        <p:nvPicPr>
          <p:cNvPr id="24" name="Рисунок 23" descr="Маркер со сплошной заливкой">
            <a:extLst>
              <a:ext uri="{FF2B5EF4-FFF2-40B4-BE49-F238E27FC236}">
                <a16:creationId xmlns:a16="http://schemas.microsoft.com/office/drawing/2014/main" id="{AA3C7A9D-0CD2-B002-37C0-492EAB8069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55514" y="1908386"/>
            <a:ext cx="180000" cy="180000"/>
          </a:xfrm>
          <a:prstGeom prst="rect">
            <a:avLst/>
          </a:prstGeom>
        </p:spPr>
      </p:pic>
      <p:pic>
        <p:nvPicPr>
          <p:cNvPr id="25" name="Рисунок 24" descr="Телефонная трубка со сплошной заливкой">
            <a:extLst>
              <a:ext uri="{FF2B5EF4-FFF2-40B4-BE49-F238E27FC236}">
                <a16:creationId xmlns:a16="http://schemas.microsoft.com/office/drawing/2014/main" id="{5FD3091E-30D1-1898-AF91-772644E197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2832267" y="1895042"/>
            <a:ext cx="180000" cy="180000"/>
          </a:xfrm>
          <a:prstGeom prst="rect">
            <a:avLst/>
          </a:prstGeom>
        </p:spPr>
      </p:pic>
      <p:pic>
        <p:nvPicPr>
          <p:cNvPr id="26" name="Рисунок 25" descr="Конверт со сплошной заливкой">
            <a:extLst>
              <a:ext uri="{FF2B5EF4-FFF2-40B4-BE49-F238E27FC236}">
                <a16:creationId xmlns:a16="http://schemas.microsoft.com/office/drawing/2014/main" id="{4731CE34-B72C-34A9-AE0D-CFCA7D786F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2832267" y="2151569"/>
            <a:ext cx="171945" cy="171945"/>
          </a:xfrm>
          <a:prstGeom prst="rect">
            <a:avLst/>
          </a:prstGeom>
        </p:spPr>
      </p:pic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004163"/>
              </p:ext>
            </p:extLst>
          </p:nvPr>
        </p:nvGraphicFramePr>
        <p:xfrm>
          <a:off x="4675976" y="1746378"/>
          <a:ext cx="4104454" cy="586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8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6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1576">
                <a:tc>
                  <a:txBody>
                    <a:bodyPr/>
                    <a:lstStyle/>
                    <a:p>
                      <a:r>
                        <a:rPr lang="en-US" sz="800" b="1" dirty="0" smtClean="0">
                          <a:solidFill>
                            <a:srgbClr val="4756A0"/>
                          </a:solidFill>
                          <a:latin typeface="Arial Bold"/>
                        </a:rPr>
                        <a:t>         </a:t>
                      </a:r>
                      <a:r>
                        <a:rPr lang="sah-RU" sz="800" b="1" dirty="0" smtClean="0">
                          <a:solidFill>
                            <a:srgbClr val="4756A0"/>
                          </a:solidFill>
                          <a:latin typeface="Arial Bold"/>
                        </a:rPr>
                        <a:t>КРЕЧЕТОВ РУСЛАН ГЕННАДЬЕВИЧ</a:t>
                      </a:r>
                      <a:endParaRPr lang="ru-RU" sz="800" b="1" dirty="0">
                        <a:solidFill>
                          <a:srgbClr val="4756A0"/>
                        </a:solidFill>
                        <a:latin typeface="Arial Bold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800" b="1" dirty="0" smtClean="0">
                          <a:solidFill>
                            <a:srgbClr val="4756A0"/>
                          </a:solidFill>
                          <a:latin typeface="Arial Bold"/>
                        </a:rPr>
                        <a:t>    +7 (4112)</a:t>
                      </a:r>
                      <a:r>
                        <a:rPr lang="ru-RU" sz="800" b="1" baseline="0" dirty="0" smtClean="0">
                          <a:solidFill>
                            <a:srgbClr val="4756A0"/>
                          </a:solidFill>
                          <a:latin typeface="Arial Bold"/>
                        </a:rPr>
                        <a:t> 47-19-34</a:t>
                      </a:r>
                      <a:endParaRPr lang="ru-RU" sz="800" b="1" dirty="0">
                        <a:solidFill>
                          <a:srgbClr val="4756A0"/>
                        </a:solidFill>
                        <a:latin typeface="Arial Bol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576">
                <a:tc>
                  <a:txBody>
                    <a:bodyPr/>
                    <a:lstStyle/>
                    <a:p>
                      <a:r>
                        <a:rPr lang="sah-RU" sz="800" b="0" dirty="0" smtClean="0">
                          <a:solidFill>
                            <a:srgbClr val="4756A0"/>
                          </a:solidFill>
                          <a:latin typeface="Arial Bold"/>
                        </a:rPr>
                        <a:t>      И.о.</a:t>
                      </a:r>
                      <a:r>
                        <a:rPr lang="sah-RU" sz="800" b="0" baseline="0" dirty="0" smtClean="0">
                          <a:solidFill>
                            <a:srgbClr val="4756A0"/>
                          </a:solidFill>
                          <a:latin typeface="Arial Bold"/>
                        </a:rPr>
                        <a:t> Заместителя Главы по вопросам ЖКХ и энергоресурсосбережения  </a:t>
                      </a:r>
                      <a:endParaRPr lang="ru-RU" sz="800" b="0" dirty="0">
                        <a:solidFill>
                          <a:srgbClr val="4756A0"/>
                        </a:solidFill>
                        <a:latin typeface="Arial Bol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800" b="0" dirty="0" smtClean="0">
                          <a:solidFill>
                            <a:srgbClr val="4756A0"/>
                          </a:solidFill>
                          <a:latin typeface="Arial Bold"/>
                        </a:rPr>
                        <a:t>    rus7777_91@mail.ru</a:t>
                      </a:r>
                      <a:endParaRPr lang="ru-RU" sz="800" b="0" dirty="0">
                        <a:solidFill>
                          <a:srgbClr val="4756A0"/>
                        </a:solidFill>
                        <a:latin typeface="Arial Bol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0" name="Рисунок 29" descr="Телефонная трубка со сплошной заливкой">
            <a:extLst>
              <a:ext uri="{FF2B5EF4-FFF2-40B4-BE49-F238E27FC236}">
                <a16:creationId xmlns:a16="http://schemas.microsoft.com/office/drawing/2014/main" id="{C6DE0C96-208C-0F2F-280E-020EBEAD164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232258" y="1782402"/>
            <a:ext cx="180000" cy="180000"/>
          </a:xfrm>
          <a:prstGeom prst="rect">
            <a:avLst/>
          </a:prstGeom>
        </p:spPr>
      </p:pic>
      <p:pic>
        <p:nvPicPr>
          <p:cNvPr id="31" name="Рисунок 30" descr="Конверт со сплошной заливкой">
            <a:extLst>
              <a:ext uri="{FF2B5EF4-FFF2-40B4-BE49-F238E27FC236}">
                <a16:creationId xmlns:a16="http://schemas.microsoft.com/office/drawing/2014/main" id="{A5669DE7-103B-5E92-E2C8-863AF13D1F7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232258" y="2106418"/>
            <a:ext cx="180000" cy="1800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16</a:t>
            </a:fld>
            <a:endParaRPr lang="ru-RU"/>
          </a:p>
        </p:txBody>
      </p:sp>
      <p:sp>
        <p:nvSpPr>
          <p:cNvPr id="33" name="Объект 2"/>
          <p:cNvSpPr txBox="1">
            <a:spLocks/>
          </p:cNvSpPr>
          <p:nvPr/>
        </p:nvSpPr>
        <p:spPr>
          <a:xfrm>
            <a:off x="179512" y="712090"/>
            <a:ext cx="6984776" cy="363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100" dirty="0" smtClean="0">
                <a:latin typeface="Arial Bold"/>
              </a:rPr>
              <a:t>МУНИЦИПАЛЬНОГО ОБРАЗОВАНИЯ «ГОРОДСКОЙ ОКРУГ «ЖАТАЙ»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900497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1520" y="3614044"/>
            <a:ext cx="4752528" cy="6138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sah-RU" sz="2400" b="1" dirty="0" smtClean="0">
                <a:latin typeface="Arial Bold"/>
              </a:rPr>
              <a:t>ПРИЛОЖЕНИЯ</a:t>
            </a:r>
            <a:endParaRPr lang="ru-RU" sz="2400" b="1" dirty="0">
              <a:latin typeface="Arial Bold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17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423" y="843558"/>
            <a:ext cx="6266533" cy="2626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C:\Users\4918~1\AppData\Local\Temp\FineReader10\media\image1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75606"/>
            <a:ext cx="1440160" cy="188683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32659951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9512" y="267494"/>
            <a:ext cx="4536504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sah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ЦЕЛЬ И ЗАДАЧИ ПРОЕКТА</a:t>
            </a:r>
            <a:endParaRPr lang="sah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1368153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и задачи проекта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91730" y="915566"/>
            <a:ext cx="3920230" cy="3817328"/>
          </a:xfrm>
          <a:prstGeom prst="roundRect">
            <a:avLst>
              <a:gd name="adj" fmla="val 6537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r>
              <a:rPr lang="sah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</a:p>
          <a:p>
            <a:endParaRPr lang="sah-RU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УЛУЧШЕНИЕ ИНВЕСТЦИОННОГО </a:t>
            </a:r>
          </a:p>
          <a:p>
            <a:r>
              <a:rPr lang="sah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КЛИМАТА В ГО “ЖАТАЙ”</a:t>
            </a:r>
          </a:p>
          <a:p>
            <a:r>
              <a:rPr lang="sah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УВЕЛИЧЕНИЯ ПОТОКА ЧАСТНЫХ ИНВЕСТИЦИЙ</a:t>
            </a:r>
            <a:endParaRPr lang="sah-RU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283968" y="910229"/>
            <a:ext cx="4608512" cy="3817328"/>
          </a:xfrm>
          <a:prstGeom prst="roundRect">
            <a:avLst>
              <a:gd name="adj" fmla="val 6537"/>
            </a:avLst>
          </a:prstGeom>
          <a:noFill/>
          <a:ln w="12700"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pPr algn="ctr"/>
            <a:r>
              <a:rPr lang="sah-RU" sz="10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ЗАДАЧА ПРОЕКТА</a:t>
            </a: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sah-RU" sz="10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427984" y="1419622"/>
            <a:ext cx="4248472" cy="576064"/>
          </a:xfrm>
          <a:prstGeom prst="roundRect">
            <a:avLst>
              <a:gd name="adj" fmla="val 34177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427984" y="2067694"/>
            <a:ext cx="4248472" cy="576064"/>
          </a:xfrm>
          <a:prstGeom prst="roundRect">
            <a:avLst>
              <a:gd name="adj" fmla="val 34177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421606" y="2715766"/>
            <a:ext cx="4248472" cy="576064"/>
          </a:xfrm>
          <a:prstGeom prst="roundRect">
            <a:avLst>
              <a:gd name="adj" fmla="val 34177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421606" y="3363838"/>
            <a:ext cx="4248472" cy="576064"/>
          </a:xfrm>
          <a:prstGeom prst="roundRect">
            <a:avLst>
              <a:gd name="adj" fmla="val 34177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кругленный прямоугольник 17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427984" y="4011910"/>
            <a:ext cx="4248472" cy="576064"/>
          </a:xfrm>
          <a:prstGeom prst="roundRect">
            <a:avLst>
              <a:gd name="adj" fmla="val 34177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1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Рисунок 18" descr="Переместить со сплошной заливкой">
            <a:extLst>
              <a:ext uri="{FF2B5EF4-FFF2-40B4-BE49-F238E27FC236}">
                <a16:creationId xmlns:a16="http://schemas.microsoft.com/office/drawing/2014/main" id="{62B92EDF-90E7-71C2-1FCE-ED41AEC1DA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28"/>
              </a:ext>
            </a:extLst>
          </a:blip>
          <a:stretch>
            <a:fillRect/>
          </a:stretch>
        </p:blipFill>
        <p:spPr>
          <a:xfrm>
            <a:off x="8177318" y="2818893"/>
            <a:ext cx="360000" cy="360000"/>
          </a:xfrm>
          <a:prstGeom prst="rect">
            <a:avLst/>
          </a:prstGeom>
        </p:spPr>
      </p:pic>
      <p:pic>
        <p:nvPicPr>
          <p:cNvPr id="20" name="Рисунок 19" descr="Линейчатая диаграмма со сплошной заливкой">
            <a:extLst>
              <a:ext uri="{FF2B5EF4-FFF2-40B4-BE49-F238E27FC236}">
                <a16:creationId xmlns:a16="http://schemas.microsoft.com/office/drawing/2014/main" id="{A372A69E-B278-0CC2-29CB-1D6F57278932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36"/>
              </a:ext>
            </a:extLst>
          </a:blip>
          <a:stretch>
            <a:fillRect/>
          </a:stretch>
        </p:blipFill>
        <p:spPr>
          <a:xfrm>
            <a:off x="8177318" y="2175726"/>
            <a:ext cx="360000" cy="360000"/>
          </a:xfrm>
          <a:prstGeom prst="rect">
            <a:avLst/>
          </a:prstGeom>
        </p:spPr>
      </p:pic>
      <p:pic>
        <p:nvPicPr>
          <p:cNvPr id="21" name="Рисунок 20" descr="Целевая аудитория со сплошной заливкой">
            <a:extLst>
              <a:ext uri="{FF2B5EF4-FFF2-40B4-BE49-F238E27FC236}">
                <a16:creationId xmlns:a16="http://schemas.microsoft.com/office/drawing/2014/main" id="{95D1076B-8198-2CD1-A931-D228140DB461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44"/>
              </a:ext>
            </a:extLst>
          </a:blip>
          <a:stretch>
            <a:fillRect/>
          </a:stretch>
        </p:blipFill>
        <p:spPr>
          <a:xfrm>
            <a:off x="8177318" y="4119942"/>
            <a:ext cx="360000" cy="360000"/>
          </a:xfrm>
          <a:prstGeom prst="rect">
            <a:avLst/>
          </a:prstGeom>
        </p:spPr>
      </p:pic>
      <p:pic>
        <p:nvPicPr>
          <p:cNvPr id="22" name="Рисунок 21" descr="Мишень со сплошной заливкой">
            <a:extLst>
              <a:ext uri="{FF2B5EF4-FFF2-40B4-BE49-F238E27FC236}">
                <a16:creationId xmlns:a16="http://schemas.microsoft.com/office/drawing/2014/main" id="{EB7C947A-4E72-C0B4-EE3E-7C1F0B0CEE54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58"/>
              </a:ext>
            </a:extLst>
          </a:blip>
          <a:stretch>
            <a:fillRect/>
          </a:stretch>
        </p:blipFill>
        <p:spPr>
          <a:xfrm>
            <a:off x="8177318" y="1527654"/>
            <a:ext cx="360000" cy="360000"/>
          </a:xfrm>
          <a:prstGeom prst="rect">
            <a:avLst/>
          </a:prstGeom>
        </p:spPr>
      </p:pic>
      <p:pic>
        <p:nvPicPr>
          <p:cNvPr id="23" name="Рисунок 22" descr="Документ со сплошной заливкой">
            <a:extLst>
              <a:ext uri="{FF2B5EF4-FFF2-40B4-BE49-F238E27FC236}">
                <a16:creationId xmlns:a16="http://schemas.microsoft.com/office/drawing/2014/main" id="{05252CF7-831C-E476-9E72-11E1B4949E9A}"/>
              </a:ext>
            </a:extLst>
          </p:cNvPr>
          <p:cNvPicPr>
            <a:picLocks noChangeAspect="1"/>
          </p:cNvPicPr>
          <p:nvPr/>
        </p:nvPicPr>
        <p:blipFill>
          <a:blip r:embed="rId59">
            <a:extLst>
              <a:ext uri="{96DAC541-7B7A-43D3-8B79-37D633B846F1}">
                <asvg:svgBlip xmlns:lc="http://schemas.openxmlformats.org/drawingml/2006/lockedCanvas" xmlns:asvg="http://schemas.microsoft.com/office/drawing/2016/SVG/main" xmlns="" r:embed="rId60"/>
              </a:ext>
            </a:extLst>
          </a:blip>
          <a:stretch>
            <a:fillRect/>
          </a:stretch>
        </p:blipFill>
        <p:spPr>
          <a:xfrm>
            <a:off x="8177318" y="3471870"/>
            <a:ext cx="360000" cy="360000"/>
          </a:xfrm>
          <a:prstGeom prst="rect">
            <a:avLst/>
          </a:prstGeom>
        </p:spPr>
      </p:pic>
      <p:pic>
        <p:nvPicPr>
          <p:cNvPr id="24" name="Рисунок 23" descr="В яблочко со сплошной заливкой">
            <a:extLst>
              <a:ext uri="{FF2B5EF4-FFF2-40B4-BE49-F238E27FC236}">
                <a16:creationId xmlns:a16="http://schemas.microsoft.com/office/drawing/2014/main" id="{C5223B8D-A658-AC61-BC22-81182E92FA7B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563888" y="1221613"/>
            <a:ext cx="360000" cy="3600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6582BA7-BEE5-EFBC-2C91-8442D7AB5CBB}"/>
              </a:ext>
            </a:extLst>
          </p:cNvPr>
          <p:cNvSpPr txBox="1"/>
          <p:nvPr/>
        </p:nvSpPr>
        <p:spPr>
          <a:xfrm>
            <a:off x="4568748" y="1539913"/>
            <a:ext cx="3417339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Вовлечь в процесс разработки инвестиционных профилей заинтересованные стороны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0018CBB-2DAF-DDDB-9525-11C7AC1A1E61}"/>
              </a:ext>
            </a:extLst>
          </p:cNvPr>
          <p:cNvSpPr txBox="1"/>
          <p:nvPr/>
        </p:nvSpPr>
        <p:spPr>
          <a:xfrm>
            <a:off x="4568749" y="2186449"/>
            <a:ext cx="341733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Определить наиболее перспективные инвестиционные проекты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01197C2-8543-04F7-253F-5AC791FBE756}"/>
              </a:ext>
            </a:extLst>
          </p:cNvPr>
          <p:cNvSpPr txBox="1"/>
          <p:nvPr/>
        </p:nvSpPr>
        <p:spPr>
          <a:xfrm>
            <a:off x="4573742" y="2834521"/>
            <a:ext cx="341733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Выбрать приоритетные направления инвестиционного развития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52A630D-AD58-B3A1-C06F-A08C9FFDDC5F}"/>
              </a:ext>
            </a:extLst>
          </p:cNvPr>
          <p:cNvSpPr txBox="1"/>
          <p:nvPr/>
        </p:nvSpPr>
        <p:spPr>
          <a:xfrm>
            <a:off x="4572000" y="3482593"/>
            <a:ext cx="3726966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Выработать рекомендации по улучшению </a:t>
            </a:r>
          </a:p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инвестиционной привлекательности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ACE31FB-E998-F3D6-E41E-D537FD8CE811}"/>
              </a:ext>
            </a:extLst>
          </p:cNvPr>
          <p:cNvSpPr txBox="1"/>
          <p:nvPr/>
        </p:nvSpPr>
        <p:spPr>
          <a:xfrm>
            <a:off x="4568749" y="4130665"/>
            <a:ext cx="2798906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Определить потенциальных стейкхолдеров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18</a:t>
            </a:fld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36957124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9512" y="267494"/>
            <a:ext cx="453650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ah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sah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1512169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етодология разработки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79512" y="627271"/>
            <a:ext cx="4824536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ah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ИНВЕСТИЦИОННОГО ПРОФИЛЯ</a:t>
            </a:r>
            <a:endParaRPr lang="sah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C7979AA-DBC7-3E28-46F4-B1514A4FA3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B1C1E4">
                <a:tint val="45000"/>
                <a:satMod val="400000"/>
              </a:srgbClr>
            </a:duotone>
          </a:blip>
          <a:srcRect l="37857" t="6590" r="20838" b="12842"/>
          <a:stretch/>
        </p:blipFill>
        <p:spPr>
          <a:xfrm>
            <a:off x="6084168" y="1851670"/>
            <a:ext cx="2646000" cy="2929454"/>
          </a:xfrm>
          <a:custGeom>
            <a:avLst/>
            <a:gdLst>
              <a:gd name="connsiteX0" fmla="*/ 302668 w 2951999"/>
              <a:gd name="connsiteY0" fmla="*/ 0 h 4020102"/>
              <a:gd name="connsiteX1" fmla="*/ 2649331 w 2951999"/>
              <a:gd name="connsiteY1" fmla="*/ 0 h 4020102"/>
              <a:gd name="connsiteX2" fmla="*/ 2951999 w 2951999"/>
              <a:gd name="connsiteY2" fmla="*/ 302668 h 4020102"/>
              <a:gd name="connsiteX3" fmla="*/ 2951999 w 2951999"/>
              <a:gd name="connsiteY3" fmla="*/ 3717434 h 4020102"/>
              <a:gd name="connsiteX4" fmla="*/ 2649331 w 2951999"/>
              <a:gd name="connsiteY4" fmla="*/ 4020102 h 4020102"/>
              <a:gd name="connsiteX5" fmla="*/ 302668 w 2951999"/>
              <a:gd name="connsiteY5" fmla="*/ 4020102 h 4020102"/>
              <a:gd name="connsiteX6" fmla="*/ 0 w 2951999"/>
              <a:gd name="connsiteY6" fmla="*/ 3717434 h 4020102"/>
              <a:gd name="connsiteX7" fmla="*/ 0 w 2951999"/>
              <a:gd name="connsiteY7" fmla="*/ 302668 h 4020102"/>
              <a:gd name="connsiteX8" fmla="*/ 302668 w 2951999"/>
              <a:gd name="connsiteY8" fmla="*/ 0 h 4020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20102">
                <a:moveTo>
                  <a:pt x="302668" y="0"/>
                </a:moveTo>
                <a:lnTo>
                  <a:pt x="2649331" y="0"/>
                </a:lnTo>
                <a:cubicBezTo>
                  <a:pt x="2816490" y="0"/>
                  <a:pt x="2951999" y="135509"/>
                  <a:pt x="2951999" y="302668"/>
                </a:cubicBezTo>
                <a:lnTo>
                  <a:pt x="2951999" y="3717434"/>
                </a:lnTo>
                <a:cubicBezTo>
                  <a:pt x="2951999" y="3884593"/>
                  <a:pt x="2816490" y="4020102"/>
                  <a:pt x="2649331" y="4020102"/>
                </a:cubicBezTo>
                <a:lnTo>
                  <a:pt x="302668" y="4020102"/>
                </a:lnTo>
                <a:cubicBezTo>
                  <a:pt x="135509" y="4020102"/>
                  <a:pt x="0" y="3884593"/>
                  <a:pt x="0" y="3717434"/>
                </a:cubicBezTo>
                <a:lnTo>
                  <a:pt x="0" y="302668"/>
                </a:lnTo>
                <a:cubicBezTo>
                  <a:pt x="0" y="135509"/>
                  <a:pt x="135509" y="0"/>
                  <a:pt x="302668" y="0"/>
                </a:cubicBezTo>
                <a:close/>
              </a:path>
            </a:pathLst>
          </a:cu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0C8BED9-B458-1506-7EB6-E2F233804F1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31367" t="8845" r="19623" b="9841"/>
          <a:stretch/>
        </p:blipFill>
        <p:spPr>
          <a:xfrm>
            <a:off x="3203848" y="1849273"/>
            <a:ext cx="2646000" cy="2930106"/>
          </a:xfrm>
          <a:custGeom>
            <a:avLst/>
            <a:gdLst>
              <a:gd name="connsiteX0" fmla="*/ 302668 w 2951999"/>
              <a:gd name="connsiteY0" fmla="*/ 0 h 4020102"/>
              <a:gd name="connsiteX1" fmla="*/ 2649331 w 2951999"/>
              <a:gd name="connsiteY1" fmla="*/ 0 h 4020102"/>
              <a:gd name="connsiteX2" fmla="*/ 2951999 w 2951999"/>
              <a:gd name="connsiteY2" fmla="*/ 302668 h 4020102"/>
              <a:gd name="connsiteX3" fmla="*/ 2951999 w 2951999"/>
              <a:gd name="connsiteY3" fmla="*/ 3717434 h 4020102"/>
              <a:gd name="connsiteX4" fmla="*/ 2649331 w 2951999"/>
              <a:gd name="connsiteY4" fmla="*/ 4020102 h 4020102"/>
              <a:gd name="connsiteX5" fmla="*/ 302668 w 2951999"/>
              <a:gd name="connsiteY5" fmla="*/ 4020102 h 4020102"/>
              <a:gd name="connsiteX6" fmla="*/ 0 w 2951999"/>
              <a:gd name="connsiteY6" fmla="*/ 3717434 h 4020102"/>
              <a:gd name="connsiteX7" fmla="*/ 0 w 2951999"/>
              <a:gd name="connsiteY7" fmla="*/ 302668 h 4020102"/>
              <a:gd name="connsiteX8" fmla="*/ 302668 w 2951999"/>
              <a:gd name="connsiteY8" fmla="*/ 0 h 4020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20102">
                <a:moveTo>
                  <a:pt x="302668" y="0"/>
                </a:moveTo>
                <a:lnTo>
                  <a:pt x="2649331" y="0"/>
                </a:lnTo>
                <a:cubicBezTo>
                  <a:pt x="2816490" y="0"/>
                  <a:pt x="2951999" y="135509"/>
                  <a:pt x="2951999" y="302668"/>
                </a:cubicBezTo>
                <a:lnTo>
                  <a:pt x="2951999" y="3717434"/>
                </a:lnTo>
                <a:cubicBezTo>
                  <a:pt x="2951999" y="3884593"/>
                  <a:pt x="2816490" y="4020102"/>
                  <a:pt x="2649331" y="4020102"/>
                </a:cubicBezTo>
                <a:lnTo>
                  <a:pt x="302668" y="4020102"/>
                </a:lnTo>
                <a:cubicBezTo>
                  <a:pt x="135509" y="4020102"/>
                  <a:pt x="0" y="3884593"/>
                  <a:pt x="0" y="3717434"/>
                </a:cubicBezTo>
                <a:lnTo>
                  <a:pt x="0" y="302668"/>
                </a:lnTo>
                <a:cubicBezTo>
                  <a:pt x="0" y="135509"/>
                  <a:pt x="135509" y="0"/>
                  <a:pt x="302668" y="0"/>
                </a:cubicBezTo>
                <a:close/>
              </a:path>
            </a:pathLst>
          </a:cu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244ACF3-07CE-8C48-5C7B-F36EF4713F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39272" t="50" r="11744" b="18576"/>
          <a:stretch/>
        </p:blipFill>
        <p:spPr>
          <a:xfrm>
            <a:off x="270697" y="1849273"/>
            <a:ext cx="2644213" cy="2929454"/>
          </a:xfrm>
          <a:custGeom>
            <a:avLst/>
            <a:gdLst>
              <a:gd name="connsiteX0" fmla="*/ 254551 w 2951999"/>
              <a:gd name="connsiteY0" fmla="*/ 0 h 4019039"/>
              <a:gd name="connsiteX1" fmla="*/ 2697448 w 2951999"/>
              <a:gd name="connsiteY1" fmla="*/ 0 h 4019039"/>
              <a:gd name="connsiteX2" fmla="*/ 2951999 w 2951999"/>
              <a:gd name="connsiteY2" fmla="*/ 254551 h 4019039"/>
              <a:gd name="connsiteX3" fmla="*/ 2951999 w 2951999"/>
              <a:gd name="connsiteY3" fmla="*/ 3764488 h 4019039"/>
              <a:gd name="connsiteX4" fmla="*/ 2697448 w 2951999"/>
              <a:gd name="connsiteY4" fmla="*/ 4019039 h 4019039"/>
              <a:gd name="connsiteX5" fmla="*/ 254551 w 2951999"/>
              <a:gd name="connsiteY5" fmla="*/ 4019039 h 4019039"/>
              <a:gd name="connsiteX6" fmla="*/ 0 w 2951999"/>
              <a:gd name="connsiteY6" fmla="*/ 3764488 h 4019039"/>
              <a:gd name="connsiteX7" fmla="*/ 0 w 2951999"/>
              <a:gd name="connsiteY7" fmla="*/ 254551 h 4019039"/>
              <a:gd name="connsiteX8" fmla="*/ 254551 w 2951999"/>
              <a:gd name="connsiteY8" fmla="*/ 0 h 401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19039">
                <a:moveTo>
                  <a:pt x="254551" y="0"/>
                </a:moveTo>
                <a:lnTo>
                  <a:pt x="2697448" y="0"/>
                </a:lnTo>
                <a:cubicBezTo>
                  <a:pt x="2838033" y="0"/>
                  <a:pt x="2951999" y="113966"/>
                  <a:pt x="2951999" y="254551"/>
                </a:cubicBezTo>
                <a:lnTo>
                  <a:pt x="2951999" y="3764488"/>
                </a:lnTo>
                <a:cubicBezTo>
                  <a:pt x="2951999" y="3905073"/>
                  <a:pt x="2838033" y="4019039"/>
                  <a:pt x="2697448" y="4019039"/>
                </a:cubicBezTo>
                <a:lnTo>
                  <a:pt x="254551" y="4019039"/>
                </a:lnTo>
                <a:cubicBezTo>
                  <a:pt x="113966" y="4019039"/>
                  <a:pt x="0" y="3905073"/>
                  <a:pt x="0" y="3764488"/>
                </a:cubicBezTo>
                <a:lnTo>
                  <a:pt x="0" y="254551"/>
                </a:lnTo>
                <a:cubicBezTo>
                  <a:pt x="0" y="113966"/>
                  <a:pt x="113966" y="0"/>
                  <a:pt x="254551" y="0"/>
                </a:cubicBezTo>
                <a:close/>
              </a:path>
            </a:pathLst>
          </a:custGeom>
        </p:spPr>
      </p:pic>
      <p:sp>
        <p:nvSpPr>
          <p:cNvPr id="11" name="Скругленный прямоугольник 10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1203598"/>
            <a:ext cx="2663391" cy="576064"/>
          </a:xfrm>
          <a:prstGeom prst="roundRect">
            <a:avLst>
              <a:gd name="adj" fmla="val 20473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СБОР ИНФОРМАЦИИ</a:t>
            </a:r>
          </a:p>
        </p:txBody>
      </p:sp>
      <p:sp>
        <p:nvSpPr>
          <p:cNvPr id="12" name="Скругленный прямоугольник 11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86457" y="1203598"/>
            <a:ext cx="2663391" cy="576064"/>
          </a:xfrm>
          <a:prstGeom prst="roundRect">
            <a:avLst>
              <a:gd name="adj" fmla="val 20473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СОБРАННОЙ </a:t>
            </a:r>
          </a:p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ИНФОРМАЦИИ</a:t>
            </a:r>
          </a:p>
        </p:txBody>
      </p:sp>
      <p:sp>
        <p:nvSpPr>
          <p:cNvPr id="13" name="Скругленный прямоугольник 12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078713" y="1189199"/>
            <a:ext cx="2663391" cy="576064"/>
          </a:xfrm>
          <a:prstGeom prst="roundRect">
            <a:avLst>
              <a:gd name="adj" fmla="val 20473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ПРЕДЛОЖЕНИЯ </a:t>
            </a:r>
          </a:p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ДАЛЬНЕЙШЕМУ</a:t>
            </a:r>
          </a:p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РАЗВИТИЮ ГОРОДСКОГО ОКРУГА</a:t>
            </a:r>
            <a:endParaRPr lang="sah-RU" sz="10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0C8BED9-B458-1506-7EB6-E2F233804F1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31367" t="8845" r="19623" b="9841"/>
          <a:stretch/>
        </p:blipFill>
        <p:spPr>
          <a:xfrm>
            <a:off x="3203848" y="1900643"/>
            <a:ext cx="2646000" cy="2930106"/>
          </a:xfrm>
          <a:custGeom>
            <a:avLst/>
            <a:gdLst>
              <a:gd name="connsiteX0" fmla="*/ 302668 w 2951999"/>
              <a:gd name="connsiteY0" fmla="*/ 0 h 4020102"/>
              <a:gd name="connsiteX1" fmla="*/ 2649331 w 2951999"/>
              <a:gd name="connsiteY1" fmla="*/ 0 h 4020102"/>
              <a:gd name="connsiteX2" fmla="*/ 2951999 w 2951999"/>
              <a:gd name="connsiteY2" fmla="*/ 302668 h 4020102"/>
              <a:gd name="connsiteX3" fmla="*/ 2951999 w 2951999"/>
              <a:gd name="connsiteY3" fmla="*/ 3717434 h 4020102"/>
              <a:gd name="connsiteX4" fmla="*/ 2649331 w 2951999"/>
              <a:gd name="connsiteY4" fmla="*/ 4020102 h 4020102"/>
              <a:gd name="connsiteX5" fmla="*/ 302668 w 2951999"/>
              <a:gd name="connsiteY5" fmla="*/ 4020102 h 4020102"/>
              <a:gd name="connsiteX6" fmla="*/ 0 w 2951999"/>
              <a:gd name="connsiteY6" fmla="*/ 3717434 h 4020102"/>
              <a:gd name="connsiteX7" fmla="*/ 0 w 2951999"/>
              <a:gd name="connsiteY7" fmla="*/ 302668 h 4020102"/>
              <a:gd name="connsiteX8" fmla="*/ 302668 w 2951999"/>
              <a:gd name="connsiteY8" fmla="*/ 0 h 4020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20102">
                <a:moveTo>
                  <a:pt x="302668" y="0"/>
                </a:moveTo>
                <a:lnTo>
                  <a:pt x="2649331" y="0"/>
                </a:lnTo>
                <a:cubicBezTo>
                  <a:pt x="2816490" y="0"/>
                  <a:pt x="2951999" y="135509"/>
                  <a:pt x="2951999" y="302668"/>
                </a:cubicBezTo>
                <a:lnTo>
                  <a:pt x="2951999" y="3717434"/>
                </a:lnTo>
                <a:cubicBezTo>
                  <a:pt x="2951999" y="3884593"/>
                  <a:pt x="2816490" y="4020102"/>
                  <a:pt x="2649331" y="4020102"/>
                </a:cubicBezTo>
                <a:lnTo>
                  <a:pt x="302668" y="4020102"/>
                </a:lnTo>
                <a:cubicBezTo>
                  <a:pt x="135509" y="4020102"/>
                  <a:pt x="0" y="3884593"/>
                  <a:pt x="0" y="3717434"/>
                </a:cubicBezTo>
                <a:lnTo>
                  <a:pt x="0" y="302668"/>
                </a:lnTo>
                <a:cubicBezTo>
                  <a:pt x="0" y="135509"/>
                  <a:pt x="135509" y="0"/>
                  <a:pt x="302668" y="0"/>
                </a:cubicBezTo>
                <a:close/>
              </a:path>
            </a:pathLst>
          </a:custGeom>
        </p:spPr>
      </p:pic>
      <p:sp>
        <p:nvSpPr>
          <p:cNvPr id="15" name="Скругленный прямоугольник 14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86457" y="1254968"/>
            <a:ext cx="2663391" cy="576064"/>
          </a:xfrm>
          <a:prstGeom prst="roundRect">
            <a:avLst>
              <a:gd name="adj" fmla="val 20473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СОБРАННОЙ </a:t>
            </a:r>
          </a:p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ИНФОРМАЦИИ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19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42294144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 txBox="1">
            <a:spLocks/>
          </p:cNvSpPr>
          <p:nvPr/>
        </p:nvSpPr>
        <p:spPr>
          <a:xfrm>
            <a:off x="179512" y="267494"/>
            <a:ext cx="453650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ah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МЕТОДОЛОГИЯ РАЗРАБОТКИ</a:t>
            </a:r>
            <a:endParaRPr lang="sah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1512169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етодология разработки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9512" y="627271"/>
            <a:ext cx="4824536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ah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ИНВЕСТИЦИОННОГО ПРОФИЛЯ</a:t>
            </a:r>
            <a:endParaRPr lang="sah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244ACF3-07CE-8C48-5C7B-F36EF4713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39272" t="50" r="11744" b="18576"/>
          <a:stretch/>
        </p:blipFill>
        <p:spPr>
          <a:xfrm>
            <a:off x="270697" y="1849273"/>
            <a:ext cx="2644213" cy="2929454"/>
          </a:xfrm>
          <a:custGeom>
            <a:avLst/>
            <a:gdLst>
              <a:gd name="connsiteX0" fmla="*/ 254551 w 2951999"/>
              <a:gd name="connsiteY0" fmla="*/ 0 h 4019039"/>
              <a:gd name="connsiteX1" fmla="*/ 2697448 w 2951999"/>
              <a:gd name="connsiteY1" fmla="*/ 0 h 4019039"/>
              <a:gd name="connsiteX2" fmla="*/ 2951999 w 2951999"/>
              <a:gd name="connsiteY2" fmla="*/ 254551 h 4019039"/>
              <a:gd name="connsiteX3" fmla="*/ 2951999 w 2951999"/>
              <a:gd name="connsiteY3" fmla="*/ 3764488 h 4019039"/>
              <a:gd name="connsiteX4" fmla="*/ 2697448 w 2951999"/>
              <a:gd name="connsiteY4" fmla="*/ 4019039 h 4019039"/>
              <a:gd name="connsiteX5" fmla="*/ 254551 w 2951999"/>
              <a:gd name="connsiteY5" fmla="*/ 4019039 h 4019039"/>
              <a:gd name="connsiteX6" fmla="*/ 0 w 2951999"/>
              <a:gd name="connsiteY6" fmla="*/ 3764488 h 4019039"/>
              <a:gd name="connsiteX7" fmla="*/ 0 w 2951999"/>
              <a:gd name="connsiteY7" fmla="*/ 254551 h 4019039"/>
              <a:gd name="connsiteX8" fmla="*/ 254551 w 2951999"/>
              <a:gd name="connsiteY8" fmla="*/ 0 h 401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51999" h="4019039">
                <a:moveTo>
                  <a:pt x="254551" y="0"/>
                </a:moveTo>
                <a:lnTo>
                  <a:pt x="2697448" y="0"/>
                </a:lnTo>
                <a:cubicBezTo>
                  <a:pt x="2838033" y="0"/>
                  <a:pt x="2951999" y="113966"/>
                  <a:pt x="2951999" y="254551"/>
                </a:cubicBezTo>
                <a:lnTo>
                  <a:pt x="2951999" y="3764488"/>
                </a:lnTo>
                <a:cubicBezTo>
                  <a:pt x="2951999" y="3905073"/>
                  <a:pt x="2838033" y="4019039"/>
                  <a:pt x="2697448" y="4019039"/>
                </a:cubicBezTo>
                <a:lnTo>
                  <a:pt x="254551" y="4019039"/>
                </a:lnTo>
                <a:cubicBezTo>
                  <a:pt x="113966" y="4019039"/>
                  <a:pt x="0" y="3905073"/>
                  <a:pt x="0" y="3764488"/>
                </a:cubicBezTo>
                <a:lnTo>
                  <a:pt x="0" y="254551"/>
                </a:lnTo>
                <a:cubicBezTo>
                  <a:pt x="0" y="113966"/>
                  <a:pt x="113966" y="0"/>
                  <a:pt x="254551" y="0"/>
                </a:cubicBezTo>
                <a:close/>
              </a:path>
            </a:pathLst>
          </a:custGeom>
        </p:spPr>
      </p:pic>
      <p:sp>
        <p:nvSpPr>
          <p:cNvPr id="16" name="Скругленный прямоугольник 15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1203598"/>
            <a:ext cx="2663391" cy="576064"/>
          </a:xfrm>
          <a:prstGeom prst="roundRect">
            <a:avLst>
              <a:gd name="adj" fmla="val 20473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СБОР ИНФОРМАЦИИ</a:t>
            </a:r>
          </a:p>
        </p:txBody>
      </p:sp>
      <p:sp>
        <p:nvSpPr>
          <p:cNvPr id="18" name="Скругленный прямоугольник 17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86457" y="1203598"/>
            <a:ext cx="2663391" cy="576064"/>
          </a:xfrm>
          <a:prstGeom prst="roundRect">
            <a:avLst>
              <a:gd name="adj" fmla="val 20473"/>
            </a:avLst>
          </a:prstGeom>
          <a:noFill/>
          <a:ln w="12700"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ОТКРЫТЫХ</a:t>
            </a:r>
          </a:p>
          <a:p>
            <a:pPr algn="ctr"/>
            <a:r>
              <a:rPr lang="sah-RU" sz="10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ИСТОЧНИКОВ</a:t>
            </a:r>
          </a:p>
        </p:txBody>
      </p:sp>
      <p:sp>
        <p:nvSpPr>
          <p:cNvPr id="19" name="Скругленный прямоугольник 18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084168" y="1203598"/>
            <a:ext cx="2663391" cy="576064"/>
          </a:xfrm>
          <a:prstGeom prst="roundRect">
            <a:avLst>
              <a:gd name="adj" fmla="val 20473"/>
            </a:avLst>
          </a:prstGeom>
          <a:noFill/>
          <a:ln w="12700"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10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НАПРЯМУЮ</a:t>
            </a:r>
          </a:p>
          <a:p>
            <a:pPr algn="ctr"/>
            <a:r>
              <a:rPr lang="sah-RU" sz="10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ПРЕДСТАВИТЕЛЕЙ БИЗНЕСА</a:t>
            </a:r>
          </a:p>
          <a:p>
            <a:pPr algn="ctr"/>
            <a:r>
              <a:rPr lang="sah-RU" sz="10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МУНИЦИПАЛИТЕТА </a:t>
            </a:r>
          </a:p>
        </p:txBody>
      </p:sp>
      <p:sp>
        <p:nvSpPr>
          <p:cNvPr id="20" name="Скругленный прямоугольник 19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86456" y="1851670"/>
            <a:ext cx="2663391" cy="648072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Данные официальной статистики</a:t>
            </a:r>
          </a:p>
          <a:p>
            <a:r>
              <a:rPr lang="sah-RU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(САХА(ЯКУТИЯ)СТАТ)</a:t>
            </a:r>
          </a:p>
        </p:txBody>
      </p:sp>
      <p:sp>
        <p:nvSpPr>
          <p:cNvPr id="21" name="Скругленный прямоугольник 20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084168" y="1851670"/>
            <a:ext cx="2663391" cy="648072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Запрос социально-экономических</a:t>
            </a:r>
          </a:p>
          <a:p>
            <a:r>
              <a:rPr lang="sah-RU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других показателей у </a:t>
            </a:r>
          </a:p>
          <a:p>
            <a:r>
              <a:rPr lang="sah-RU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редставителей муниципалитета</a:t>
            </a:r>
          </a:p>
        </p:txBody>
      </p:sp>
      <p:sp>
        <p:nvSpPr>
          <p:cNvPr id="22" name="Скругленный прямоугольник 21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86453" y="2594498"/>
            <a:ext cx="2663391" cy="648072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Исследования, статьи, рейтинга и </a:t>
            </a:r>
          </a:p>
          <a:p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 работы на тему </a:t>
            </a:r>
          </a:p>
          <a:p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инвестиционной и привлекательности </a:t>
            </a:r>
          </a:p>
          <a:p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авторитетных издании</a:t>
            </a:r>
          </a:p>
          <a:p>
            <a:r>
              <a:rPr lang="sah-RU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(Б</a:t>
            </a:r>
            <a:r>
              <a:rPr lang="en-US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sah-RU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ah-RU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ТеДо, </a:t>
            </a:r>
            <a:r>
              <a:rPr lang="en-US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Kept, VC, AC</a:t>
            </a:r>
            <a:r>
              <a:rPr lang="sah-RU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И)</a:t>
            </a:r>
          </a:p>
        </p:txBody>
      </p:sp>
      <p:sp>
        <p:nvSpPr>
          <p:cNvPr id="24" name="Скругленный прямоугольник 23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86457" y="3363838"/>
            <a:ext cx="2663391" cy="648072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Сайт </a:t>
            </a:r>
            <a:r>
              <a:rPr lang="ru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 «</a:t>
            </a:r>
            <a:r>
              <a:rPr lang="ru-RU" sz="800" b="1" dirty="0" err="1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Жатай</a:t>
            </a:r>
            <a:r>
              <a:rPr lang="ru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sah-RU" sz="8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>
            <a:hlinkClick r:id="rId2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86454" y="4155926"/>
            <a:ext cx="2663391" cy="648072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Интернет сообщества местного </a:t>
            </a:r>
          </a:p>
          <a:p>
            <a:r>
              <a:rPr lang="sah-RU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аселения в популярных </a:t>
            </a:r>
          </a:p>
          <a:p>
            <a:r>
              <a:rPr lang="sah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социальных сетях</a:t>
            </a:r>
          </a:p>
          <a:p>
            <a:r>
              <a:rPr lang="en-US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800" b="1" dirty="0" err="1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Вконтакте</a:t>
            </a:r>
            <a:r>
              <a:rPr lang="ru-RU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Одноклассники, </a:t>
            </a:r>
            <a:r>
              <a:rPr lang="ru-RU" sz="800" b="1" dirty="0" err="1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телеграм</a:t>
            </a:r>
            <a:r>
              <a:rPr lang="en-US" sz="8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sah-RU" sz="8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Рисунок 30" descr="Презентация с линейчатой диаграммой со сплошной заливкой">
            <a:extLst>
              <a:ext uri="{FF2B5EF4-FFF2-40B4-BE49-F238E27FC236}">
                <a16:creationId xmlns:a16="http://schemas.microsoft.com/office/drawing/2014/main" id="{39DEDA98-2B89-39F9-912C-DB8F43D4FB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xmlns:lc="http://schemas.openxmlformats.org/drawingml/2006/lockedCanvas" r:embed="rId48"/>
              </a:ext>
            </a:extLst>
          </a:blip>
          <a:stretch>
            <a:fillRect/>
          </a:stretch>
        </p:blipFill>
        <p:spPr>
          <a:xfrm>
            <a:off x="8244408" y="1995706"/>
            <a:ext cx="360000" cy="360000"/>
          </a:xfrm>
          <a:prstGeom prst="rect">
            <a:avLst/>
          </a:prstGeom>
        </p:spPr>
      </p:pic>
      <p:pic>
        <p:nvPicPr>
          <p:cNvPr id="32" name="Рисунок 31" descr="Лупа со сплошной заливкой">
            <a:extLst>
              <a:ext uri="{FF2B5EF4-FFF2-40B4-BE49-F238E27FC236}">
                <a16:creationId xmlns:a16="http://schemas.microsoft.com/office/drawing/2014/main" id="{0CC12463-DF2E-1076-017F-6B805E1CB91C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96DAC541-7B7A-43D3-8B79-37D633B846F1}">
                <asvg:svgBlip xmlns="" xmlns:asvg="http://schemas.microsoft.com/office/drawing/2016/SVG/main" xmlns:lc="http://schemas.openxmlformats.org/drawingml/2006/lockedCanvas" r:embed="rId50"/>
              </a:ext>
            </a:extLst>
          </a:blip>
          <a:stretch>
            <a:fillRect/>
          </a:stretch>
        </p:blipFill>
        <p:spPr>
          <a:xfrm>
            <a:off x="5364088" y="2738534"/>
            <a:ext cx="360000" cy="360000"/>
          </a:xfrm>
          <a:prstGeom prst="rect">
            <a:avLst/>
          </a:prstGeom>
        </p:spPr>
      </p:pic>
      <p:pic>
        <p:nvPicPr>
          <p:cNvPr id="33" name="Рисунок 32" descr="Интернет со сплошной заливкой">
            <a:extLst>
              <a:ext uri="{FF2B5EF4-FFF2-40B4-BE49-F238E27FC236}">
                <a16:creationId xmlns:a16="http://schemas.microsoft.com/office/drawing/2014/main" id="{65827A8E-D436-9C85-65C9-7D0AC2AD7073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96DAC541-7B7A-43D3-8B79-37D633B846F1}">
                <asvg:svgBlip xmlns="" xmlns:asvg="http://schemas.microsoft.com/office/drawing/2016/SVG/main" xmlns:lc="http://schemas.openxmlformats.org/drawingml/2006/lockedCanvas" r:embed="rId52"/>
              </a:ext>
            </a:extLst>
          </a:blip>
          <a:stretch>
            <a:fillRect/>
          </a:stretch>
        </p:blipFill>
        <p:spPr>
          <a:xfrm>
            <a:off x="5364088" y="4299962"/>
            <a:ext cx="360000" cy="360000"/>
          </a:xfrm>
          <a:prstGeom prst="rect">
            <a:avLst/>
          </a:prstGeom>
        </p:spPr>
      </p:pic>
      <p:pic>
        <p:nvPicPr>
          <p:cNvPr id="35" name="Рисунок 34" descr="Ноутбук со сплошной заливкой">
            <a:extLst>
              <a:ext uri="{FF2B5EF4-FFF2-40B4-BE49-F238E27FC236}">
                <a16:creationId xmlns:a16="http://schemas.microsoft.com/office/drawing/2014/main" id="{966053F6-CAB9-A04B-086E-95844262EAFB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96DAC541-7B7A-43D3-8B79-37D633B846F1}">
                <asvg:svgBlip xmlns="" xmlns:asvg="http://schemas.microsoft.com/office/drawing/2016/SVG/main" xmlns:lc="http://schemas.openxmlformats.org/drawingml/2006/lockedCanvas" r:embed="rId56"/>
              </a:ext>
            </a:extLst>
          </a:blip>
          <a:stretch>
            <a:fillRect/>
          </a:stretch>
        </p:blipFill>
        <p:spPr>
          <a:xfrm>
            <a:off x="5364088" y="3507874"/>
            <a:ext cx="360000" cy="360000"/>
          </a:xfrm>
          <a:prstGeom prst="rect">
            <a:avLst/>
          </a:prstGeom>
        </p:spPr>
      </p:pic>
      <p:pic>
        <p:nvPicPr>
          <p:cNvPr id="36" name="Рисунок 35" descr="Презентация с линейчатой диаграммой со сплошной заливкой">
            <a:extLst>
              <a:ext uri="{FF2B5EF4-FFF2-40B4-BE49-F238E27FC236}">
                <a16:creationId xmlns:a16="http://schemas.microsoft.com/office/drawing/2014/main" id="{39DEDA98-2B89-39F9-912C-DB8F43D4FB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xmlns:lc="http://schemas.openxmlformats.org/drawingml/2006/lockedCanvas" r:embed="rId48"/>
              </a:ext>
            </a:extLst>
          </a:blip>
          <a:stretch>
            <a:fillRect/>
          </a:stretch>
        </p:blipFill>
        <p:spPr>
          <a:xfrm>
            <a:off x="5364088" y="1995706"/>
            <a:ext cx="360000" cy="3600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20</a:t>
            </a:fld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2008415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2666" y="355927"/>
            <a:ext cx="8280920" cy="6833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ah-RU" sz="2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СОСТАВ СОВЕТА ПО РАЗВИТИЮ ИНВЕСТИЦИОННОЙ </a:t>
            </a:r>
          </a:p>
          <a:p>
            <a:r>
              <a:rPr lang="sah-RU" sz="2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 (ИЛИ) ПРЕДПРИНИМАТЕЛЬСКОЙ ДЕЯТЕЛЬНОСТИ</a:t>
            </a:r>
            <a:endParaRPr lang="sah-RU" sz="2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251519" y="89417"/>
            <a:ext cx="1008113" cy="250085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sah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sah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остав совета</a:t>
            </a:r>
            <a:endParaRPr lang="sah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21</a:t>
            </a:fld>
            <a:endParaRPr lang="ru-RU" dirty="0"/>
          </a:p>
        </p:txBody>
      </p:sp>
      <p:sp>
        <p:nvSpPr>
          <p:cNvPr id="9" name="Скругленный прямоугольник 8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9415" y="1326448"/>
            <a:ext cx="2663391" cy="576064"/>
          </a:xfrm>
          <a:prstGeom prst="roundRect">
            <a:avLst>
              <a:gd name="adj" fmla="val 20473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/>
          <a:lstStyle/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ИСАЕВА Е.Н.</a:t>
            </a:r>
          </a:p>
          <a:p>
            <a:pPr algn="ctr"/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совета</a:t>
            </a:r>
          </a:p>
        </p:txBody>
      </p:sp>
      <p:sp>
        <p:nvSpPr>
          <p:cNvPr id="10" name="Скругленный прямоугольник 9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86457" y="1326448"/>
            <a:ext cx="2663391" cy="576064"/>
          </a:xfrm>
          <a:prstGeom prst="roundRect">
            <a:avLst>
              <a:gd name="adj" fmla="val 20473"/>
            </a:avLst>
          </a:prstGeom>
          <a:solidFill>
            <a:srgbClr val="4756A0"/>
          </a:solidFill>
          <a:ln w="12700"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/>
          <a:lstStyle/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КРЕЧЕТОВ Р.Г.</a:t>
            </a:r>
          </a:p>
          <a:p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председателя Совета</a:t>
            </a:r>
            <a:endParaRPr lang="sah-RU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6084168" y="1326448"/>
            <a:ext cx="2663391" cy="576064"/>
          </a:xfrm>
          <a:prstGeom prst="roundRect">
            <a:avLst>
              <a:gd name="adj" fmla="val 20473"/>
            </a:avLst>
          </a:prstGeom>
          <a:solidFill>
            <a:srgbClr val="4756A0"/>
          </a:solidFill>
          <a:ln w="12700"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/>
          <a:lstStyle/>
          <a:p>
            <a:r>
              <a:rPr lang="sah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КОНОШЕНКО Е.М.</a:t>
            </a:r>
          </a:p>
          <a:p>
            <a:pPr algn="ctr"/>
            <a:endParaRPr lang="sah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Секретарь Совета</a:t>
            </a:r>
          </a:p>
        </p:txBody>
      </p:sp>
      <p:sp>
        <p:nvSpPr>
          <p:cNvPr id="14" name="Скругленный прямоугольник 13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644008" y="2158237"/>
            <a:ext cx="4103551" cy="671093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/>
          <a:lstStyle/>
          <a:p>
            <a:r>
              <a:rPr lang="sah-RU" sz="1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Сорочинская И.А.</a:t>
            </a:r>
          </a:p>
          <a:p>
            <a:endParaRPr lang="sah-RU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Начальник финансово-экономического отдела Окружной Администрации </a:t>
            </a:r>
            <a:br>
              <a:rPr lang="sah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sah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 “Жатай”</a:t>
            </a:r>
          </a:p>
        </p:txBody>
      </p:sp>
      <p:sp>
        <p:nvSpPr>
          <p:cNvPr id="15" name="Скругленный прямоугольник 14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19415" y="2158237"/>
            <a:ext cx="4103551" cy="671093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/>
          <a:lstStyle/>
          <a:p>
            <a:r>
              <a:rPr lang="sah-RU" sz="1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Константинова И.А.</a:t>
            </a:r>
            <a:endParaRPr lang="sah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И.о. </a:t>
            </a:r>
            <a:r>
              <a:rPr lang="sah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sah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ачальника </a:t>
            </a:r>
            <a:r>
              <a:rPr lang="sah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отдела имущественно-земельных отношений Окружной Администрации ГО “Жатай”</a:t>
            </a:r>
            <a:endParaRPr lang="sah-RU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Скругленный прямоугольник 21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644008" y="3072995"/>
            <a:ext cx="4103551" cy="671093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/>
          <a:lstStyle/>
          <a:p>
            <a:r>
              <a:rPr lang="sah-RU" sz="1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Касьянова П.В.</a:t>
            </a:r>
            <a:endParaRPr lang="sah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sah-RU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Ведущий специалист </a:t>
            </a:r>
            <a:r>
              <a:rPr lang="ru-RU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финансово-экономического отдела Окружной </a:t>
            </a:r>
            <a:r>
              <a:rPr lang="ru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Администрации ГО </a:t>
            </a:r>
            <a:r>
              <a:rPr lang="ru-RU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sz="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Жатай</a:t>
            </a:r>
            <a:r>
              <a:rPr lang="ru-RU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3" name="Скругленный прямоугольник 22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23528" y="3071140"/>
            <a:ext cx="4103551" cy="671093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/>
          <a:lstStyle/>
          <a:p>
            <a:r>
              <a:rPr lang="sah-RU" sz="1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Толстикова Д.В.</a:t>
            </a:r>
          </a:p>
          <a:p>
            <a:endParaRPr lang="sah-RU" sz="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начальника </a:t>
            </a:r>
            <a:r>
              <a:rPr lang="ru-RU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финансово-экономического отдела Окружной Администрации </a:t>
            </a:r>
            <a:r>
              <a:rPr lang="ru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 </a:t>
            </a:r>
            <a:r>
              <a:rPr lang="ru-RU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sz="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Жатай</a:t>
            </a:r>
            <a:r>
              <a:rPr lang="ru-RU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4" name="Скругленный прямоугольник 23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4644008" y="3935033"/>
            <a:ext cx="4103551" cy="671093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/>
          <a:lstStyle/>
          <a:p>
            <a:r>
              <a:rPr lang="sah-RU" sz="1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Эм А.Ф.</a:t>
            </a:r>
          </a:p>
          <a:p>
            <a:endParaRPr lang="sah-RU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</a:t>
            </a:r>
          </a:p>
        </p:txBody>
      </p:sp>
      <p:sp>
        <p:nvSpPr>
          <p:cNvPr id="25" name="Скругленный прямоугольник 24">
            <a:hlinkClick r:id="rId3" action="ppaction://hlinksldjump"/>
            <a:extLst>
              <a:ext uri="{FF2B5EF4-FFF2-40B4-BE49-F238E27FC236}">
                <a16:creationId xmlns:a16="http://schemas.microsoft.com/office/drawing/2014/main" id="{CD619759-1B46-A085-9BEA-16699177FCA2}"/>
              </a:ext>
            </a:extLst>
          </p:cNvPr>
          <p:cNvSpPr/>
          <p:nvPr/>
        </p:nvSpPr>
        <p:spPr>
          <a:xfrm>
            <a:off x="323528" y="3933178"/>
            <a:ext cx="4103551" cy="671093"/>
          </a:xfrm>
          <a:prstGeom prst="roundRect">
            <a:avLst>
              <a:gd name="adj" fmla="val 20473"/>
            </a:avLst>
          </a:prstGeom>
          <a:solidFill>
            <a:srgbClr val="F1F1F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/>
          <a:lstStyle/>
          <a:p>
            <a:r>
              <a:rPr lang="sah-RU" sz="1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Куликовский В.Д.</a:t>
            </a:r>
          </a:p>
          <a:p>
            <a:endParaRPr lang="sah-RU" sz="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ah-RU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</a:t>
            </a:r>
            <a:endParaRPr lang="sah-RU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1882" y="4841053"/>
            <a:ext cx="4673074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ah-RU" sz="700" dirty="0">
                <a:latin typeface="Arial Bold"/>
              </a:rPr>
              <a:t>ИНВЕСТИЦИОННЫЙ </a:t>
            </a:r>
            <a:r>
              <a:rPr lang="sah-RU" sz="700" dirty="0" smtClean="0">
                <a:latin typeface="Arial Bold"/>
              </a:rPr>
              <a:t>ПРОФИЛЬ МУНИЦИПАЛЬНОГО ОБРАЗОВАНИЯ </a:t>
            </a:r>
            <a:r>
              <a:rPr lang="ru-RU" sz="700" dirty="0" smtClean="0">
                <a:latin typeface="Arial Bold"/>
              </a:rPr>
              <a:t>«ГОРОДСКОЙ ОКРУГ «ЖАТАЙ»</a:t>
            </a:r>
            <a:endParaRPr lang="ru-RU" sz="700" dirty="0"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36066576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5105</TotalTime>
  <Words>1737</Words>
  <Application>Microsoft Office PowerPoint</Application>
  <PresentationFormat>Экран (16:9)</PresentationFormat>
  <Paragraphs>545</Paragraphs>
  <Slides>21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Arial Bold</vt:lpstr>
      <vt:lpstr>Calibri</vt:lpstr>
      <vt:lpstr>Times New Roman</vt:lpstr>
      <vt:lpstr>Тема Office</vt:lpstr>
      <vt:lpstr>ИНВЕСТИЦИОННЫЙ ПРОФИЛЬ</vt:lpstr>
      <vt:lpstr>Презентация PowerPoint</vt:lpstr>
      <vt:lpstr>ПРЕИМУЩЕСТВА</vt:lpstr>
      <vt:lpstr>ОБЩАЯ ХАРАКТЕРИСТИКА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ОПИП</dc:creator>
  <cp:lastModifiedBy>О.Г Федотова</cp:lastModifiedBy>
  <cp:revision>341</cp:revision>
  <cp:lastPrinted>2024-10-23T01:59:03Z</cp:lastPrinted>
  <dcterms:modified xsi:type="dcterms:W3CDTF">2024-12-13T05:43:47Z</dcterms:modified>
</cp:coreProperties>
</file>